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sldIdLst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256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75" r:id="rId28"/>
    <p:sldId id="344" r:id="rId29"/>
    <p:sldId id="345" r:id="rId30"/>
    <p:sldId id="346" r:id="rId31"/>
    <p:sldId id="352" r:id="rId32"/>
    <p:sldId id="359" r:id="rId33"/>
    <p:sldId id="360" r:id="rId34"/>
    <p:sldId id="361" r:id="rId35"/>
    <p:sldId id="354" r:id="rId36"/>
    <p:sldId id="356" r:id="rId37"/>
    <p:sldId id="355" r:id="rId38"/>
    <p:sldId id="357" r:id="rId39"/>
    <p:sldId id="358" r:id="rId40"/>
    <p:sldId id="363" r:id="rId41"/>
    <p:sldId id="362" r:id="rId42"/>
    <p:sldId id="35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4" r:id="rId51"/>
    <p:sldId id="371" r:id="rId52"/>
    <p:sldId id="376" r:id="rId53"/>
    <p:sldId id="372" r:id="rId54"/>
    <p:sldId id="377" r:id="rId55"/>
    <p:sldId id="373" r:id="rId56"/>
    <p:sldId id="378" r:id="rId57"/>
    <p:sldId id="379" r:id="rId58"/>
    <p:sldId id="380" r:id="rId59"/>
    <p:sldId id="381" r:id="rId60"/>
    <p:sldId id="382" r:id="rId61"/>
    <p:sldId id="383" r:id="rId62"/>
    <p:sldId id="384" r:id="rId63"/>
    <p:sldId id="385" r:id="rId64"/>
    <p:sldId id="391" r:id="rId65"/>
    <p:sldId id="386" r:id="rId66"/>
    <p:sldId id="387" r:id="rId67"/>
    <p:sldId id="388" r:id="rId68"/>
    <p:sldId id="389" r:id="rId69"/>
    <p:sldId id="392" r:id="rId70"/>
    <p:sldId id="390" r:id="rId71"/>
    <p:sldId id="393" r:id="rId72"/>
    <p:sldId id="394" r:id="rId73"/>
    <p:sldId id="395" r:id="rId74"/>
    <p:sldId id="396" r:id="rId75"/>
    <p:sldId id="397" r:id="rId76"/>
    <p:sldId id="398" r:id="rId77"/>
    <p:sldId id="399" r:id="rId78"/>
    <p:sldId id="400" r:id="rId79"/>
    <p:sldId id="401" r:id="rId80"/>
    <p:sldId id="402" r:id="rId81"/>
    <p:sldId id="403" r:id="rId82"/>
    <p:sldId id="406" r:id="rId83"/>
    <p:sldId id="404" r:id="rId84"/>
    <p:sldId id="405" r:id="rId85"/>
    <p:sldId id="407" r:id="rId86"/>
    <p:sldId id="408" r:id="rId87"/>
    <p:sldId id="409" r:id="rId88"/>
    <p:sldId id="410" r:id="rId89"/>
    <p:sldId id="411" r:id="rId90"/>
    <p:sldId id="412" r:id="rId91"/>
    <p:sldId id="413" r:id="rId92"/>
    <p:sldId id="414" r:id="rId93"/>
    <p:sldId id="415" r:id="rId94"/>
    <p:sldId id="416" r:id="rId95"/>
    <p:sldId id="417" r:id="rId96"/>
    <p:sldId id="418" r:id="rId97"/>
    <p:sldId id="419" r:id="rId98"/>
    <p:sldId id="420" r:id="rId99"/>
    <p:sldId id="421" r:id="rId100"/>
    <p:sldId id="422" r:id="rId101"/>
    <p:sldId id="423" r:id="rId102"/>
    <p:sldId id="424" r:id="rId103"/>
    <p:sldId id="425" r:id="rId104"/>
    <p:sldId id="426" r:id="rId105"/>
    <p:sldId id="427" r:id="rId106"/>
    <p:sldId id="428" r:id="rId107"/>
    <p:sldId id="429" r:id="rId108"/>
    <p:sldId id="430" r:id="rId109"/>
    <p:sldId id="431" r:id="rId110"/>
    <p:sldId id="432" r:id="rId111"/>
    <p:sldId id="433" r:id="rId112"/>
    <p:sldId id="434" r:id="rId113"/>
    <p:sldId id="435" r:id="rId114"/>
    <p:sldId id="436" r:id="rId115"/>
    <p:sldId id="437" r:id="rId116"/>
    <p:sldId id="438" r:id="rId117"/>
    <p:sldId id="439" r:id="rId118"/>
    <p:sldId id="440" r:id="rId119"/>
    <p:sldId id="441" r:id="rId1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A Christmas Carol - Script &amp; Songs" id="{DAB6B5EB-0BC0-3C44-AB23-BA8AD640254A}">
          <p14:sldIdLst>
            <p14:sldId id="321"/>
          </p14:sldIdLst>
        </p14:section>
        <p14:section name="Scene 1" id="{BBE44DC9-05D0-B840-A1A3-66398CC14689}">
          <p14:sldIdLst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Song 1 - I hate Christmas!" id="{AB5F32E2-6695-DF44-9D60-6AE8BEB57406}">
          <p14:sldIdLst>
            <p14:sldId id="256"/>
            <p14:sldId id="331"/>
            <p14:sldId id="332"/>
            <p14:sldId id="333"/>
            <p14:sldId id="334"/>
            <p14:sldId id="335"/>
            <p14:sldId id="336"/>
            <p14:sldId id="337"/>
          </p14:sldIdLst>
        </p14:section>
        <p14:section name="Scene 2" id="{15D082AF-4BBB-C64C-86CC-F602D1304617}">
          <p14:sldIdLst>
            <p14:sldId id="338"/>
            <p14:sldId id="339"/>
            <p14:sldId id="340"/>
            <p14:sldId id="341"/>
            <p14:sldId id="342"/>
            <p14:sldId id="343"/>
            <p14:sldId id="375"/>
          </p14:sldIdLst>
        </p14:section>
        <p14:section name="Song 2 | If you don't change your ways" id="{9DE3092B-39DD-7345-8E1D-C21EC33A3CEB}">
          <p14:sldIdLst>
            <p14:sldId id="344"/>
            <p14:sldId id="345"/>
            <p14:sldId id="346"/>
            <p14:sldId id="352"/>
            <p14:sldId id="359"/>
            <p14:sldId id="360"/>
            <p14:sldId id="361"/>
            <p14:sldId id="354"/>
            <p14:sldId id="356"/>
            <p14:sldId id="355"/>
            <p14:sldId id="357"/>
            <p14:sldId id="358"/>
            <p14:sldId id="363"/>
            <p14:sldId id="362"/>
            <p14:sldId id="353"/>
            <p14:sldId id="364"/>
            <p14:sldId id="365"/>
            <p14:sldId id="366"/>
          </p14:sldIdLst>
        </p14:section>
        <p14:section name="Song 3 | When you were a boy" id="{E816457D-8625-4C1C-A4CB-63099B569A07}">
          <p14:sldIdLst>
            <p14:sldId id="367"/>
            <p14:sldId id="368"/>
            <p14:sldId id="369"/>
            <p14:sldId id="370"/>
            <p14:sldId id="374"/>
            <p14:sldId id="371"/>
            <p14:sldId id="376"/>
            <p14:sldId id="372"/>
            <p14:sldId id="377"/>
            <p14:sldId id="373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91"/>
          </p14:sldIdLst>
        </p14:section>
        <p14:section name="Song 4 | Look at people enjoying themselves" id="{7AC6721C-A80A-402F-9D26-3579CC2F730A}">
          <p14:sldIdLst>
            <p14:sldId id="386"/>
            <p14:sldId id="387"/>
            <p14:sldId id="388"/>
            <p14:sldId id="389"/>
            <p14:sldId id="392"/>
            <p14:sldId id="390"/>
            <p14:sldId id="393"/>
            <p14:sldId id="394"/>
            <p14:sldId id="395"/>
          </p14:sldIdLst>
        </p14:section>
        <p14:section name="Song 5 | What can I do for my boy, Tiny Tim?" id="{F7888F3D-235B-4127-A373-D34CE8A79E5F}">
          <p14:sldIdLst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6"/>
          </p14:sldIdLst>
        </p14:section>
        <p14:section name="Song 5 | What will happen?" id="{F8BE4154-7243-4D4B-9898-8A3308DD94D7}">
          <p14:sldIdLst>
            <p14:sldId id="404"/>
            <p14:sldId id="405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</p14:sldIdLst>
        </p14:section>
        <p14:section name="Song 7 | If I can change" id="{D5CDCF3D-D8AF-49F8-8FCC-933CB86E7CCC}">
          <p14:sldIdLst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</p14:sldIdLst>
        </p14:section>
        <p14:section name="Song 8 | Be kind to your neighbour" id="{453C5994-8CB7-44B2-92D7-AC71203440A5}">
          <p14:sldIdLst>
            <p14:sldId id="434"/>
            <p14:sldId id="435"/>
            <p14:sldId id="436"/>
            <p14:sldId id="437"/>
          </p14:sldIdLst>
        </p14:section>
        <p14:section name="Song 9 | We wish you a merry Christmas" id="{4FE9E586-F4D6-4AE5-AD4F-8F6068770529}">
          <p14:sldIdLst>
            <p14:sldId id="438"/>
            <p14:sldId id="439"/>
            <p14:sldId id="440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000FF"/>
    <a:srgbClr val="66FF66"/>
    <a:srgbClr val="FF6FCF"/>
    <a:srgbClr val="CCFF66"/>
    <a:srgbClr val="E0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1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6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BBAF-BE93-5E43-8B26-0F9A59505CD5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970-D6D7-394D-A6DC-70A65132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27BC-F6B5-0E47-BF05-D7AA0707AE5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ECBB-1B7B-1944-A646-CC9C5B05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2BC8-8529-B845-9DDE-A6305BD2286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E9F-A680-AF47-9782-990998E5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F6A9-3934-3F46-B8C3-720BD7721302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BBE-6E31-3244-ACE2-BF915FF2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2B9-296E-FD44-B169-1A2D805C83D7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F9D-196B-C444-92A3-A09A6C09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7ECE-EC18-034E-9BD3-17A77AE662AC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FC0F-9653-AB46-8386-108B6C4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148-1A1E-3B4F-9E87-93BD7558D516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FBEF-9057-2D48-8CB8-DE9B3578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A113-6458-E348-85A9-6ABD61122146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6B8-32AD-7540-8953-B69D393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7EE8-94A1-0943-9B8B-F10954575AC3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FE37-7815-1248-893E-B2196D6F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F1CC2-557C-F744-BA17-97E4911D029B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82B0C-61CE-494E-999D-0F34160E285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A4E5-D309-BF4C-9384-FCC22033C999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894F-8F33-F645-9D2A-1D81E5DA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1DF1E-DD22-464B-A0E0-F64963FF8EDC}" type="datetimeFigureOut">
              <a:rPr lang="en-US"/>
              <a:pPr>
                <a:defRPr/>
              </a:pPr>
              <a:t>8/7/2014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C19394-5437-A346-A638-09D7CB30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493" r:id="rId2"/>
    <p:sldLayoutId id="2147493494" r:id="rId3"/>
    <p:sldLayoutId id="2147493495" r:id="rId4"/>
    <p:sldLayoutId id="2147493496" r:id="rId5"/>
    <p:sldLayoutId id="2147493497" r:id="rId6"/>
    <p:sldLayoutId id="2147493498" r:id="rId7"/>
    <p:sldLayoutId id="2147493502" r:id="rId8"/>
    <p:sldLayoutId id="2147493499" r:id="rId9"/>
    <p:sldLayoutId id="2147493500" r:id="rId10"/>
    <p:sldLayoutId id="214749350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342" y="1130300"/>
            <a:ext cx="3431111" cy="46010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25632" y="2046074"/>
            <a:ext cx="5415230" cy="276998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A CHRISTMAS CAROL</a:t>
            </a:r>
            <a: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Script &amp; Songs</a:t>
            </a:r>
            <a:endParaRPr lang="en-US" sz="4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9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376708" y="2911359"/>
            <a:ext cx="2398057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BAH!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7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24070" y="1874727"/>
            <a:ext cx="8295861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If </a:t>
            </a:r>
            <a:r>
              <a:rPr lang="en-GB" sz="2800" b="1" dirty="0">
                <a:solidFill>
                  <a:schemeClr val="bg1"/>
                </a:solidFill>
              </a:rPr>
              <a:t>I can </a:t>
            </a:r>
            <a:r>
              <a:rPr lang="en-GB" sz="2800" b="1" dirty="0" smtClean="0">
                <a:solidFill>
                  <a:schemeClr val="bg1"/>
                </a:solidFill>
              </a:rPr>
              <a:t>change, I </a:t>
            </a:r>
            <a:r>
              <a:rPr lang="en-GB" sz="2800" b="1" dirty="0">
                <a:solidFill>
                  <a:schemeClr val="bg1"/>
                </a:solidFill>
              </a:rPr>
              <a:t>can do good for everyone: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    help </a:t>
            </a:r>
            <a:r>
              <a:rPr lang="en-GB" sz="2800" b="1" dirty="0">
                <a:solidFill>
                  <a:schemeClr val="bg1"/>
                </a:solidFill>
              </a:rPr>
              <a:t>Tiny </a:t>
            </a:r>
            <a:r>
              <a:rPr lang="en-GB" sz="2800" b="1" dirty="0" smtClean="0">
                <a:solidFill>
                  <a:schemeClr val="bg1"/>
                </a:solidFill>
              </a:rPr>
              <a:t>Tim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    as </a:t>
            </a:r>
            <a:r>
              <a:rPr lang="en-GB" sz="2800" b="1" dirty="0">
                <a:solidFill>
                  <a:schemeClr val="bg1"/>
                </a:solidFill>
              </a:rPr>
              <a:t>if he were my own dear son.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Charity’s </a:t>
            </a:r>
            <a:r>
              <a:rPr lang="en-GB" sz="2800" b="1" dirty="0">
                <a:solidFill>
                  <a:schemeClr val="bg1"/>
                </a:solidFill>
              </a:rPr>
              <a:t>better than charging a fee,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    and </a:t>
            </a:r>
            <a:r>
              <a:rPr lang="en-GB" sz="2800" b="1" dirty="0">
                <a:solidFill>
                  <a:schemeClr val="bg1"/>
                </a:solidFill>
              </a:rPr>
              <a:t>Tiny Tim’s life saved will </a:t>
            </a:r>
            <a:r>
              <a:rPr lang="en-GB" sz="2800" b="1" dirty="0" smtClean="0">
                <a:solidFill>
                  <a:schemeClr val="bg1"/>
                </a:solidFill>
              </a:rPr>
              <a:t>mean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    a </a:t>
            </a:r>
            <a:r>
              <a:rPr lang="en-GB" sz="2800" b="1" dirty="0">
                <a:solidFill>
                  <a:schemeClr val="bg1"/>
                </a:solidFill>
              </a:rPr>
              <a:t>new me!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7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83755" y="2650326"/>
            <a:ext cx="737649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 Scrooge sends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large turkey to the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Cratchits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11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02974" y="2650326"/>
            <a:ext cx="7586869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GB" sz="2800" dirty="0">
                <a:solidFill>
                  <a:schemeClr val="bg1"/>
                </a:solidFill>
              </a:rPr>
              <a:t>...he accepts his nephew’s invitation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to </a:t>
            </a:r>
            <a:r>
              <a:rPr lang="en-GB" sz="2800" dirty="0">
                <a:solidFill>
                  <a:schemeClr val="bg1"/>
                </a:solidFill>
              </a:rPr>
              <a:t>Christmas Dinner....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83755" y="2650327"/>
            <a:ext cx="737649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…and gives a decent-sized donation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charity.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8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02974" y="2391794"/>
            <a:ext cx="7586869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Eventually he becomes like a second father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to Tiny Tim,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a true friend of the </a:t>
            </a:r>
            <a:r>
              <a:rPr lang="en-GB" sz="28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Cratchits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02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83755" y="2908859"/>
            <a:ext cx="737649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Tiny Tim doesn’t die.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5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83755" y="2908859"/>
            <a:ext cx="737649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TINY TIM:</a:t>
            </a:r>
            <a:endParaRPr lang="en-US" sz="28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God bless us, every one!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3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02974" y="2391794"/>
            <a:ext cx="7586869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Scrooge never sees the Ghosts again,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but the spirit of Christmas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definitely stays with him.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6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0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1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HATE CHRISTMAS!</a:t>
            </a:r>
            <a:endParaRPr lang="en-US" sz="4200" b="1" spc="-1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NORTON\MICRO MUSICALS\A CHRISTMAS CAROL\ILLUSTRATIONS\Colour\Colour transparent\Christmas Carol images colour - toph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34" y="4112080"/>
            <a:ext cx="229105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8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BE KIND TO YOUR NEIGHBOUR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NORTON\MICRO MUSICALS\A CHRISTMAS CAROL\ILLUSTRATIONS\Colour\Colour transparent\Christmas Carol images colour - snowfl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93" y="4432162"/>
            <a:ext cx="2082764" cy="21256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4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311964" y="2395889"/>
            <a:ext cx="629478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kind to your neighbour,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to the poor.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time off to your workers –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that’s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Christmas is for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5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755374" y="2391793"/>
            <a:ext cx="7633252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turkey with your family,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with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smile, not a frown!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lead a happy life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ghosts won’t drag you down…</a:t>
            </a:r>
          </a:p>
        </p:txBody>
      </p:sp>
    </p:spTree>
    <p:extLst>
      <p:ext uri="{BB962C8B-B14F-4D97-AF65-F5344CB8AC3E}">
        <p14:creationId xmlns:p14="http://schemas.microsoft.com/office/powerpoint/2010/main" val="38351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3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9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WE WISH YOU A MERRY CHRISTMAS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:\NORTON\MICRO MUSICALS\A CHRISTMAS CAROL\ILLUSTRATIONS\Colour\Colour transparent\Christmas Carol images colour - hol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35" y="4479235"/>
            <a:ext cx="2564335" cy="20043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26434" y="2391793"/>
            <a:ext cx="6891132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we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and a happy New Year!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46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26434" y="1874730"/>
            <a:ext cx="6891132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tidings we bring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to you and your kin.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wish you a merry Christmas,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 happy New Year!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wish you a merry Christmas,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 happy New Year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30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3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Christmas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it’s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humbug, I 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won’t go out for dinner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no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 who’s catered.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0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can’t have my money;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it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belongs to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Cratchit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has the day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 stupid family!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7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906058" y="2395889"/>
            <a:ext cx="333188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Christmas.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hate Christmas.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</p:txBody>
      </p:sp>
    </p:spTree>
    <p:extLst>
      <p:ext uri="{BB962C8B-B14F-4D97-AF65-F5344CB8AC3E}">
        <p14:creationId xmlns:p14="http://schemas.microsoft.com/office/powerpoint/2010/main" val="32497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Christmas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  <a:endParaRPr lang="en-US" sz="28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it’s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humbug, I 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won’t go out for dinner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no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matter who’s catered.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99235" y="2395889"/>
            <a:ext cx="49530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can’t have my money;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it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all belongs to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800" b="1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Cratchit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has the day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off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 stupid family!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2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906058" y="2395889"/>
            <a:ext cx="333188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hate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Christmas.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hate Christmas.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Bah humbug!</a:t>
            </a:r>
          </a:p>
        </p:txBody>
      </p:sp>
    </p:spTree>
    <p:extLst>
      <p:ext uri="{BB962C8B-B14F-4D97-AF65-F5344CB8AC3E}">
        <p14:creationId xmlns:p14="http://schemas.microsoft.com/office/powerpoint/2010/main" val="40951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0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644278" y="2697511"/>
            <a:ext cx="5856193" cy="1471172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MARLEY: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Hello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Scrooge. Remember me?</a:t>
            </a:r>
            <a:b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1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83755" y="1616196"/>
            <a:ext cx="737649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It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was Christmas Eve in Victorian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London.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cold, biting chill embraced the city,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as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streetlights struggled to pierce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the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thick, bleak fog.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People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dashed about,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trying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keep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warm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whilst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making their festive preparations. </a:t>
            </a:r>
          </a:p>
        </p:txBody>
      </p:sp>
    </p:spTree>
    <p:extLst>
      <p:ext uri="{BB962C8B-B14F-4D97-AF65-F5344CB8AC3E}">
        <p14:creationId xmlns:p14="http://schemas.microsoft.com/office/powerpoint/2010/main" val="3182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070100" y="2391217"/>
            <a:ext cx="500454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Jacob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Marley!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My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old business partner!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thought you were dead! </a:t>
            </a:r>
          </a:p>
        </p:txBody>
      </p:sp>
    </p:spTree>
    <p:extLst>
      <p:ext uri="{BB962C8B-B14F-4D97-AF65-F5344CB8AC3E}">
        <p14:creationId xmlns:p14="http://schemas.microsoft.com/office/powerpoint/2010/main" val="40910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08000" y="1875357"/>
            <a:ext cx="8128000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MARLEY: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am stone cold dead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and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have been for seven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years.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But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after the selfish life I lived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I’ve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been forced to wander about for eternity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looking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like this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0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44176" y="2911359"/>
            <a:ext cx="7373471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can’t say you’re looking great, Marley.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2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16252" y="2133261"/>
            <a:ext cx="7311497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MARLEY: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Anyway, this isn’t about me, it’s about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I’m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here to tell you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three ghosts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going to visit you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your sleep.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Listen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what they’ve got to say. </a:t>
            </a:r>
          </a:p>
        </p:txBody>
      </p:sp>
    </p:spTree>
    <p:extLst>
      <p:ext uri="{BB962C8B-B14F-4D97-AF65-F5344CB8AC3E}">
        <p14:creationId xmlns:p14="http://schemas.microsoft.com/office/powerpoint/2010/main" val="1596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563218" y="2391793"/>
            <a:ext cx="8017564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 suppose if I don’t listen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to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they have to say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I’ll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 up like you?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your life! </a:t>
            </a:r>
          </a:p>
        </p:txBody>
      </p:sp>
    </p:spTree>
    <p:extLst>
      <p:ext uri="{BB962C8B-B14F-4D97-AF65-F5344CB8AC3E}">
        <p14:creationId xmlns:p14="http://schemas.microsoft.com/office/powerpoint/2010/main" val="22505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2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spc="-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IF YOU DON’T CHANGE YOUR WAYS</a:t>
            </a:r>
            <a:endParaRPr lang="en-US" sz="4200" b="1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:\NORTON\MICRO MUSICALS\A CHRISTMAS CAROL\ILLUSTRATIONS\Colour\Colour transparent\Christmas Carol images colour - l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70" y="4005263"/>
            <a:ext cx="2673102" cy="37802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3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17706" y="2395889"/>
            <a:ext cx="6716059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If you don’t change your ways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you’ll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become like me,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bandage round your head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there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all to see.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7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658470" y="2395889"/>
            <a:ext cx="5991411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If you hate everybody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then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you’ll suffer more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you’ll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 wandering forever 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with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broken jaw. 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7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02974" y="1874729"/>
            <a:ext cx="7586869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Ebenezer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Scrooge was a businessman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and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over time had grown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to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become a miserable old man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who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hated everything and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everyone.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never laughed, or even smiled! </a:t>
            </a:r>
          </a:p>
        </p:txBody>
      </p:sp>
    </p:spTree>
    <p:extLst>
      <p:ext uri="{BB962C8B-B14F-4D97-AF65-F5344CB8AC3E}">
        <p14:creationId xmlns:p14="http://schemas.microsoft.com/office/powerpoint/2010/main" val="2276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522507" y="2395889"/>
            <a:ext cx="5938468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spend all your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thinking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you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find you’re all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failing health.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4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67410" y="2395889"/>
            <a:ext cx="6682472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you’ll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how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could have joined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but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you’ll find that it’s too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your destiny.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1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489514" y="2697511"/>
            <a:ext cx="2165722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BOO!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5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00294" y="2911359"/>
            <a:ext cx="2943412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Who are you?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0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456764" y="2697511"/>
            <a:ext cx="6237945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Hello Scrooge.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I’m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Ghost of Christmas Past. </a:t>
            </a:r>
          </a:p>
        </p:txBody>
      </p:sp>
    </p:spTree>
    <p:extLst>
      <p:ext uri="{BB962C8B-B14F-4D97-AF65-F5344CB8AC3E}">
        <p14:creationId xmlns:p14="http://schemas.microsoft.com/office/powerpoint/2010/main" val="28548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882589" y="2911359"/>
            <a:ext cx="5378824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do you want with me?</a:t>
            </a:r>
            <a:endParaRPr lang="en-US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32453" y="1874728"/>
            <a:ext cx="6679094" cy="310854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1: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I’m </a:t>
            </a:r>
            <a:r>
              <a:rPr lang="en-US" sz="2800" dirty="0">
                <a:solidFill>
                  <a:schemeClr val="bg1"/>
                </a:solidFill>
              </a:rPr>
              <a:t>here to remind </a:t>
            </a:r>
            <a:r>
              <a:rPr lang="en-US" sz="2800" dirty="0" smtClean="0">
                <a:solidFill>
                  <a:schemeClr val="bg1"/>
                </a:solidFill>
              </a:rPr>
              <a:t>you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smtClean="0">
                <a:solidFill>
                  <a:schemeClr val="bg1"/>
                </a:solidFill>
              </a:rPr>
              <a:t> that </a:t>
            </a:r>
            <a:r>
              <a:rPr lang="en-US" sz="2800" dirty="0">
                <a:solidFill>
                  <a:schemeClr val="bg1"/>
                </a:solidFill>
              </a:rPr>
              <a:t>you were happy once.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When </a:t>
            </a:r>
            <a:r>
              <a:rPr lang="en-US" sz="2800" dirty="0">
                <a:solidFill>
                  <a:schemeClr val="bg1"/>
                </a:solidFill>
              </a:rPr>
              <a:t>you were a boy,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chemeClr val="bg1"/>
                </a:solidFill>
              </a:rPr>
              <a:t>    you </a:t>
            </a:r>
            <a:r>
              <a:rPr lang="en-US" sz="2800" dirty="0">
                <a:solidFill>
                  <a:schemeClr val="bg1"/>
                </a:solidFill>
              </a:rPr>
              <a:t>cared about other people,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US" sz="2800" dirty="0" smtClean="0">
                <a:solidFill>
                  <a:schemeClr val="bg1"/>
                </a:solidFill>
              </a:rPr>
              <a:t>        and </a:t>
            </a:r>
            <a:r>
              <a:rPr lang="en-US" sz="2800" dirty="0">
                <a:solidFill>
                  <a:schemeClr val="bg1"/>
                </a:solidFill>
              </a:rPr>
              <a:t>other people cared for you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80417" y="2391793"/>
            <a:ext cx="7183166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1: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Do </a:t>
            </a:r>
            <a:r>
              <a:rPr lang="en-GB" sz="2800" dirty="0">
                <a:solidFill>
                  <a:schemeClr val="bg1"/>
                </a:solidFill>
              </a:rPr>
              <a:t>you remember your old </a:t>
            </a:r>
            <a:r>
              <a:rPr lang="en-GB" sz="2800" dirty="0" smtClean="0">
                <a:solidFill>
                  <a:schemeClr val="bg1"/>
                </a:solidFill>
              </a:rPr>
              <a:t>boss,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Mr </a:t>
            </a:r>
            <a:r>
              <a:rPr lang="en-GB" sz="2800" dirty="0" err="1" smtClean="0">
                <a:solidFill>
                  <a:schemeClr val="bg1"/>
                </a:solidFill>
              </a:rPr>
              <a:t>Fezziwig</a:t>
            </a:r>
            <a:r>
              <a:rPr lang="en-GB" sz="2800" dirty="0" smtClean="0">
                <a:solidFill>
                  <a:schemeClr val="bg1"/>
                </a:solidFill>
              </a:rPr>
              <a:t>, and </a:t>
            </a:r>
            <a:r>
              <a:rPr lang="en-GB" sz="2800" dirty="0">
                <a:solidFill>
                  <a:schemeClr val="bg1"/>
                </a:solidFill>
              </a:rPr>
              <a:t>the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Christmas parties </a:t>
            </a:r>
            <a:r>
              <a:rPr lang="en-GB" sz="2800" dirty="0">
                <a:solidFill>
                  <a:schemeClr val="bg1"/>
                </a:solidFill>
              </a:rPr>
              <a:t>he used to throw?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715618" y="1874728"/>
            <a:ext cx="7712765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It’s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almost impossible to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imagine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in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day and age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just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miserable old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entrepreneur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 would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look like.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He’d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probably want an apprentice. </a:t>
            </a:r>
          </a:p>
        </p:txBody>
      </p:sp>
    </p:spTree>
    <p:extLst>
      <p:ext uri="{BB962C8B-B14F-4D97-AF65-F5344CB8AC3E}">
        <p14:creationId xmlns:p14="http://schemas.microsoft.com/office/powerpoint/2010/main" val="250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61489" y="2133261"/>
            <a:ext cx="7421022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remember old Mr </a:t>
            </a:r>
            <a:r>
              <a:rPr lang="en-GB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Fezziwig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let us finish work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on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 and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gave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mountains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delicious food to enjoy…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9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311478" y="2391793"/>
            <a:ext cx="6521045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1: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was dancing, too!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What happened to that little boy,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that young Ebenezer Scrooge?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5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19395" y="2908858"/>
            <a:ext cx="6705211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fear that you’re about to tell me…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5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3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WHEN YOU </a:t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WERE A BOY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:\NORTON\MICRO MUSICALS\A CHRISTMAS CAROL\ILLUSTRATIONS\Colour\Colour transparent\Christmas Carol images colour - sca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51" y="3799512"/>
            <a:ext cx="2445884" cy="3458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01148" y="1616196"/>
            <a:ext cx="7341705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were a boy, your life was good.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cared for others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like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knew you should.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were happy and good-natured;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world away…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now you hate the thought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Day!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76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1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901148" y="1616196"/>
            <a:ext cx="7341705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were a boy, your life was good,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 have changed,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be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joy has turned to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loathing;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you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people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for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sharing your scorn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of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Day.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2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2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12574" y="2133261"/>
            <a:ext cx="6718852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</a:t>
            </a:r>
            <a:r>
              <a:rPr lang="en-GB" sz="2800" dirty="0" smtClean="0">
                <a:solidFill>
                  <a:schemeClr val="bg1"/>
                </a:solidFill>
              </a:rPr>
              <a:t>Scrooge </a:t>
            </a:r>
            <a:r>
              <a:rPr lang="en-GB" sz="2800" dirty="0">
                <a:solidFill>
                  <a:schemeClr val="bg1"/>
                </a:solidFill>
              </a:rPr>
              <a:t>falls asleep again,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and </a:t>
            </a:r>
            <a:r>
              <a:rPr lang="en-GB" sz="2800" dirty="0">
                <a:solidFill>
                  <a:schemeClr val="bg1"/>
                </a:solidFill>
              </a:rPr>
              <a:t>when he wakes </a:t>
            </a:r>
            <a:r>
              <a:rPr lang="en-GB" sz="2800" dirty="0" smtClean="0">
                <a:solidFill>
                  <a:schemeClr val="bg1"/>
                </a:solidFill>
              </a:rPr>
              <a:t>up,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another</a:t>
            </a:r>
            <a:r>
              <a:rPr lang="en-GB" sz="2800" dirty="0">
                <a:solidFill>
                  <a:schemeClr val="bg1"/>
                </a:solidFill>
              </a:rPr>
              <a:t>, much larger and scarier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    ghost </a:t>
            </a:r>
            <a:r>
              <a:rPr lang="en-GB" sz="2800" dirty="0">
                <a:solidFill>
                  <a:schemeClr val="bg1"/>
                </a:solidFill>
              </a:rPr>
              <a:t>has appeared…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48190" y="2133261"/>
            <a:ext cx="6647621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Scrooge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even hated Christmas!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invitation from his nephew’s family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to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join them for Christmas dinner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was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turned down flat. </a:t>
            </a:r>
          </a:p>
        </p:txBody>
      </p:sp>
    </p:spTree>
    <p:extLst>
      <p:ext uri="{BB962C8B-B14F-4D97-AF65-F5344CB8AC3E}">
        <p14:creationId xmlns:p14="http://schemas.microsoft.com/office/powerpoint/2010/main" val="16777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51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37422" y="2133261"/>
            <a:ext cx="6669157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When he wakes up,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another much </a:t>
            </a:r>
            <a:r>
              <a:rPr lang="en-US" sz="2800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larger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and </a:t>
            </a:r>
            <a:r>
              <a:rPr lang="en-US" sz="2800" i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scarier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       ghost has appeared…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1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737286" y="2908858"/>
            <a:ext cx="5669428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&amp;</a:t>
            </a: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SCARIER GHOST HAS…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63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9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37422" y="2908858"/>
            <a:ext cx="6669157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It’s the Ghost of Christmas Present.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2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9687" y="2133261"/>
            <a:ext cx="6944626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up, Scrooge!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here to point out that not everyone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is having a miserable time at Christmas.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1426" y="1874729"/>
            <a:ext cx="8521148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All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him, Scrooge saw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taking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place,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as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ghost showed him a picture of plenty –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people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enjoying an amazing </a:t>
            </a:r>
            <a:endParaRPr lang="en-GB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Christmas 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feast!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2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712016" y="2133261"/>
            <a:ext cx="5719969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GB" sz="2800" dirty="0">
                <a:solidFill>
                  <a:schemeClr val="bg1"/>
                </a:solidFill>
              </a:rPr>
              <a:t>There was turkey, and goose,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game</a:t>
            </a:r>
            <a:r>
              <a:rPr lang="en-GB" sz="2800" dirty="0">
                <a:solidFill>
                  <a:schemeClr val="bg1"/>
                </a:solidFill>
              </a:rPr>
              <a:t>, poultry and sausages,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oysters </a:t>
            </a:r>
            <a:r>
              <a:rPr lang="en-GB" sz="2800" dirty="0">
                <a:solidFill>
                  <a:schemeClr val="bg1"/>
                </a:solidFill>
              </a:rPr>
              <a:t>and chestnuts…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156252" y="2391793"/>
            <a:ext cx="6831496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...</a:t>
            </a:r>
            <a:r>
              <a:rPr lang="en-GB" sz="2800" dirty="0">
                <a:solidFill>
                  <a:schemeClr val="bg1"/>
                </a:solidFill>
              </a:rPr>
              <a:t>cakes, shiny apples,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juicy </a:t>
            </a:r>
            <a:r>
              <a:rPr lang="en-GB" sz="2800" dirty="0">
                <a:solidFill>
                  <a:schemeClr val="bg1"/>
                </a:solidFill>
              </a:rPr>
              <a:t>oranges</a:t>
            </a:r>
            <a:r>
              <a:rPr lang="en-GB" sz="2800" dirty="0" smtClean="0">
                <a:solidFill>
                  <a:schemeClr val="bg1"/>
                </a:solidFill>
              </a:rPr>
              <a:t>, luscious pears,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and </a:t>
            </a:r>
            <a:r>
              <a:rPr lang="en-GB" sz="2800" dirty="0">
                <a:solidFill>
                  <a:schemeClr val="bg1"/>
                </a:solidFill>
              </a:rPr>
              <a:t>steaming-hot bowls of punch.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315571" y="2652688"/>
            <a:ext cx="6513605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Knowing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my nephew, </a:t>
            </a:r>
            <a:endParaRPr lang="en-US" sz="2800" dirty="0" smtClean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   he’d 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probably overcook the turkey. </a:t>
            </a:r>
          </a:p>
        </p:txBody>
      </p:sp>
    </p:spTree>
    <p:extLst>
      <p:ext uri="{BB962C8B-B14F-4D97-AF65-F5344CB8AC3E}">
        <p14:creationId xmlns:p14="http://schemas.microsoft.com/office/powerpoint/2010/main" val="34954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9687" y="2391794"/>
            <a:ext cx="6944626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Lots of people are out there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enjoying themselves!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Do you find that so hard to believe?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35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07733" y="2908858"/>
            <a:ext cx="2928535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Bah humbug!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2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4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spc="-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LOOK AT PEOPLE ENJOYING THEMSELVES</a:t>
            </a:r>
            <a:endParaRPr lang="en-US" sz="3800" b="1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NORTON\MICRO MUSICALS\A CHRISTMAS CAROL\ILLUSTRATIONS\Colour\Colour transparent\Christmas Carol images colour ÔÇô go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54" y="4354834"/>
            <a:ext cx="1908758" cy="18545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:\NORTON\MICRO MUSICALS\A CHRISTMAS CAROL\ILLUSTRATIONS\Colour\Colour transparent\Christmas Carol images colour ÔÇô pe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69" y="5396811"/>
            <a:ext cx="1303084" cy="1266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6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63826" y="2133261"/>
            <a:ext cx="8004313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  </a:t>
            </a:r>
            <a:r>
              <a:rPr lang="en-GB" sz="2800" b="1" dirty="0" smtClean="0">
                <a:solidFill>
                  <a:schemeClr val="bg1"/>
                </a:solidFill>
              </a:rPr>
              <a:t>Look </a:t>
            </a:r>
            <a:r>
              <a:rPr lang="en-GB" sz="2800" b="1" dirty="0">
                <a:solidFill>
                  <a:schemeClr val="bg1"/>
                </a:solidFill>
              </a:rPr>
              <a:t>at people enjoying themselves: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food </a:t>
            </a:r>
            <a:r>
              <a:rPr lang="en-GB" sz="2800" b="1" dirty="0">
                <a:solidFill>
                  <a:schemeClr val="bg1"/>
                </a:solidFill>
              </a:rPr>
              <a:t>galore is piled high on their shelves.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Dinner </a:t>
            </a:r>
            <a:r>
              <a:rPr lang="en-GB" sz="2800" b="1" dirty="0">
                <a:solidFill>
                  <a:schemeClr val="bg1"/>
                </a:solidFill>
              </a:rPr>
              <a:t>is </a:t>
            </a:r>
            <a:r>
              <a:rPr lang="en-GB" sz="2800" b="1" dirty="0" smtClean="0">
                <a:solidFill>
                  <a:schemeClr val="bg1"/>
                </a:solidFill>
              </a:rPr>
              <a:t>ready; what </a:t>
            </a:r>
            <a:r>
              <a:rPr lang="en-GB" sz="2800" b="1" dirty="0">
                <a:solidFill>
                  <a:schemeClr val="bg1"/>
                </a:solidFill>
              </a:rPr>
              <a:t>joy to behold!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Joining together, the </a:t>
            </a:r>
            <a:r>
              <a:rPr lang="en-GB" sz="2800" b="1" dirty="0">
                <a:solidFill>
                  <a:schemeClr val="bg1"/>
                </a:solidFill>
              </a:rPr>
              <a:t>young and the old!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63826" y="2133259"/>
            <a:ext cx="8004313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Even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we don’t have very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food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here, and it’s hot to the touch!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Dinner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ready; what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 to behold!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Love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each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than gold.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8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63826" y="2391793"/>
            <a:ext cx="800431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Look </a:t>
            </a:r>
            <a:r>
              <a:rPr lang="en-GB" sz="2800" b="1" dirty="0">
                <a:solidFill>
                  <a:schemeClr val="bg1"/>
                </a:solidFill>
              </a:rPr>
              <a:t>at people enjoying themselves: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food </a:t>
            </a:r>
            <a:r>
              <a:rPr lang="en-GB" sz="2800" b="1" dirty="0">
                <a:solidFill>
                  <a:schemeClr val="bg1"/>
                </a:solidFill>
              </a:rPr>
              <a:t>galore is piled high on their shelves.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Dinner </a:t>
            </a:r>
            <a:r>
              <a:rPr lang="en-GB" sz="2800" b="1" dirty="0">
                <a:solidFill>
                  <a:schemeClr val="bg1"/>
                </a:solidFill>
              </a:rPr>
              <a:t>is </a:t>
            </a:r>
            <a:r>
              <a:rPr lang="en-GB" sz="2800" b="1" dirty="0" smtClean="0">
                <a:solidFill>
                  <a:schemeClr val="bg1"/>
                </a:solidFill>
              </a:rPr>
              <a:t>ready; what </a:t>
            </a:r>
            <a:r>
              <a:rPr lang="en-GB" sz="2800" b="1" dirty="0">
                <a:solidFill>
                  <a:schemeClr val="bg1"/>
                </a:solidFill>
              </a:rPr>
              <a:t>joy to behold!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Joining together, the </a:t>
            </a:r>
            <a:r>
              <a:rPr lang="en-GB" sz="2800" b="1" dirty="0">
                <a:solidFill>
                  <a:schemeClr val="bg1"/>
                </a:solidFill>
              </a:rPr>
              <a:t>young and the old!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9687" y="2650327"/>
            <a:ext cx="6944626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sadly not everyone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is having a good time this Christmas.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84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2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800101" y="2390011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Scrooge’s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one employee, Bob </a:t>
            </a:r>
            <a:r>
              <a:rPr lang="en-US" sz="28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Cratchit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asked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 a day off for Christmas Day,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which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Scrooge found </a:t>
            </a:r>
            <a:r>
              <a:rPr lang="en-US" sz="280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really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irritating. </a:t>
            </a:r>
          </a:p>
        </p:txBody>
      </p:sp>
    </p:spTree>
    <p:extLst>
      <p:ext uri="{BB962C8B-B14F-4D97-AF65-F5344CB8AC3E}">
        <p14:creationId xmlns:p14="http://schemas.microsoft.com/office/powerpoint/2010/main" val="29512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10817" y="1357666"/>
            <a:ext cx="8348870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Let </a:t>
            </a:r>
            <a:r>
              <a:rPr lang="en-GB" sz="2800" dirty="0">
                <a:solidFill>
                  <a:schemeClr val="bg1"/>
                </a:solidFill>
              </a:rPr>
              <a:t>me show you the home of your employee, </a:t>
            </a:r>
            <a:r>
              <a:rPr lang="en-GB" sz="2800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Bob </a:t>
            </a:r>
            <a:r>
              <a:rPr lang="en-GB" sz="2800" dirty="0" err="1" smtClean="0">
                <a:solidFill>
                  <a:schemeClr val="bg1"/>
                </a:solidFill>
              </a:rPr>
              <a:t>Cratchit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Bob </a:t>
            </a:r>
            <a:r>
              <a:rPr lang="en-GB" sz="2800" dirty="0">
                <a:solidFill>
                  <a:schemeClr val="bg1"/>
                </a:solidFill>
              </a:rPr>
              <a:t>and his wife have a crippled son, Tiny Tim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    – </a:t>
            </a:r>
            <a:r>
              <a:rPr lang="en-GB" sz="2800" dirty="0">
                <a:solidFill>
                  <a:schemeClr val="bg1"/>
                </a:solidFill>
              </a:rPr>
              <a:t>and they can barely afford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to </a:t>
            </a:r>
            <a:r>
              <a:rPr lang="en-GB" sz="2800" dirty="0">
                <a:solidFill>
                  <a:schemeClr val="bg1"/>
                </a:solidFill>
              </a:rPr>
              <a:t>feed themselves,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    let </a:t>
            </a:r>
            <a:r>
              <a:rPr lang="en-GB" sz="2800" dirty="0">
                <a:solidFill>
                  <a:schemeClr val="bg1"/>
                </a:solidFill>
              </a:rPr>
              <a:t>alone look after their sick child.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Tiny </a:t>
            </a:r>
            <a:r>
              <a:rPr lang="en-GB" sz="2800" dirty="0">
                <a:solidFill>
                  <a:schemeClr val="bg1"/>
                </a:solidFill>
              </a:rPr>
              <a:t>Tim will die and it will be your fault.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8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87960"/>
            <a:ext cx="5415230" cy="190821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5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WHAT CAN I DO FOR MY BOY, TINY TIM?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:\NORTON\MICRO MUSICALS\A CHRISTMAS CAROL\ILLUSTRATIONS\Colour\Colour transparent\Christmas Carol images colour - wrea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17" y="4221814"/>
            <a:ext cx="2207027" cy="223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1616196"/>
            <a:ext cx="8560904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BOB CRATCHIT:</a:t>
            </a:r>
            <a:endParaRPr lang="en-US" sz="2800" b="1" dirty="0">
              <a:solidFill>
                <a:srgbClr val="00B0F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What </a:t>
            </a:r>
            <a:r>
              <a:rPr lang="en-GB" sz="2800" b="1" dirty="0">
                <a:solidFill>
                  <a:schemeClr val="bg1"/>
                </a:solidFill>
              </a:rPr>
              <a:t>can I do for my boy, Tiny Tim?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He’s </a:t>
            </a:r>
            <a:r>
              <a:rPr lang="en-GB" sz="2800" b="1" dirty="0">
                <a:solidFill>
                  <a:schemeClr val="bg1"/>
                </a:solidFill>
              </a:rPr>
              <a:t>sick, and no treatment is offered to </a:t>
            </a:r>
            <a:r>
              <a:rPr lang="en-GB" sz="2800" b="1" dirty="0" smtClean="0">
                <a:solidFill>
                  <a:schemeClr val="bg1"/>
                </a:solidFill>
              </a:rPr>
              <a:t>him.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There’s </a:t>
            </a:r>
            <a:r>
              <a:rPr lang="en-GB" sz="2800" b="1" dirty="0">
                <a:solidFill>
                  <a:schemeClr val="bg1"/>
                </a:solidFill>
              </a:rPr>
              <a:t>no money </a:t>
            </a:r>
            <a:r>
              <a:rPr lang="en-GB" sz="2800" b="1" dirty="0" smtClean="0">
                <a:solidFill>
                  <a:schemeClr val="bg1"/>
                </a:solidFill>
              </a:rPr>
              <a:t>left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and </a:t>
            </a:r>
            <a:r>
              <a:rPr lang="en-GB" sz="2800" b="1" dirty="0">
                <a:solidFill>
                  <a:schemeClr val="bg1"/>
                </a:solidFill>
              </a:rPr>
              <a:t>I know that he’s ailing.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    I’m </a:t>
            </a:r>
            <a:r>
              <a:rPr lang="en-GB" sz="2800" b="1" dirty="0">
                <a:solidFill>
                  <a:schemeClr val="bg1"/>
                </a:solidFill>
              </a:rPr>
              <a:t>not paid enough </a:t>
            </a:r>
            <a:r>
              <a:rPr lang="en-GB" sz="2800" b="1" dirty="0" smtClean="0">
                <a:solidFill>
                  <a:schemeClr val="bg1"/>
                </a:solidFill>
              </a:rPr>
              <a:t>– 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       and </a:t>
            </a:r>
            <a:r>
              <a:rPr lang="en-GB" sz="2800" b="1" dirty="0">
                <a:solidFill>
                  <a:schemeClr val="bg1"/>
                </a:solidFill>
              </a:rPr>
              <a:t>my poor lad is failing.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2391791"/>
            <a:ext cx="8560904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Tears </a:t>
            </a:r>
            <a:r>
              <a:rPr lang="en-GB" sz="2800" b="1" dirty="0">
                <a:solidFill>
                  <a:schemeClr val="bg1"/>
                </a:solidFill>
              </a:rPr>
              <a:t>fill my eyes when I see his sweet smile.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I’d </a:t>
            </a:r>
            <a:r>
              <a:rPr lang="en-GB" sz="2800" b="1" dirty="0">
                <a:solidFill>
                  <a:schemeClr val="bg1"/>
                </a:solidFill>
              </a:rPr>
              <a:t>just like to give him good health for a while.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He </a:t>
            </a:r>
            <a:r>
              <a:rPr lang="en-GB" sz="2800" b="1" dirty="0">
                <a:solidFill>
                  <a:schemeClr val="bg1"/>
                </a:solidFill>
              </a:rPr>
              <a:t>bears it so bravely; it’s breaking my heart.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If </a:t>
            </a:r>
            <a:r>
              <a:rPr lang="en-GB" sz="2800" b="1" dirty="0">
                <a:solidFill>
                  <a:schemeClr val="bg1"/>
                </a:solidFill>
              </a:rPr>
              <a:t>we don’t get help, it will tear us apart.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19395" y="2908858"/>
            <a:ext cx="6705211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This is all my fault?  How can that be?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9687" y="2133261"/>
            <a:ext cx="6944626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The </a:t>
            </a:r>
            <a:r>
              <a:rPr lang="en-GB" sz="2800" dirty="0" err="1">
                <a:solidFill>
                  <a:schemeClr val="bg1"/>
                </a:solidFill>
              </a:rPr>
              <a:t>Cratchit</a:t>
            </a:r>
            <a:r>
              <a:rPr lang="en-GB" sz="2800" dirty="0">
                <a:solidFill>
                  <a:schemeClr val="bg1"/>
                </a:solidFill>
              </a:rPr>
              <a:t> family needs practical help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and </a:t>
            </a:r>
            <a:r>
              <a:rPr lang="en-GB" sz="2800" dirty="0">
                <a:solidFill>
                  <a:schemeClr val="bg1"/>
                </a:solidFill>
              </a:rPr>
              <a:t>you’re Bob </a:t>
            </a:r>
            <a:r>
              <a:rPr lang="en-GB" sz="2800" dirty="0" err="1">
                <a:solidFill>
                  <a:schemeClr val="bg1"/>
                </a:solidFill>
              </a:rPr>
              <a:t>Cratchit’s</a:t>
            </a:r>
            <a:r>
              <a:rPr lang="en-GB" sz="2800" dirty="0">
                <a:solidFill>
                  <a:schemeClr val="bg1"/>
                </a:solidFill>
              </a:rPr>
              <a:t> employer.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You </a:t>
            </a:r>
            <a:r>
              <a:rPr lang="en-GB" sz="2800" dirty="0">
                <a:solidFill>
                  <a:schemeClr val="bg1"/>
                </a:solidFill>
              </a:rPr>
              <a:t>pay Bob a measly wage.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Think </a:t>
            </a:r>
            <a:r>
              <a:rPr lang="en-GB" sz="2800" dirty="0">
                <a:solidFill>
                  <a:schemeClr val="bg1"/>
                </a:solidFill>
              </a:rPr>
              <a:t>about it man!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7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683124" y="2391793"/>
            <a:ext cx="5777753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</a:t>
            </a:r>
            <a:r>
              <a:rPr lang="en-GB" sz="2800" dirty="0">
                <a:solidFill>
                  <a:schemeClr val="bg1"/>
                </a:solidFill>
              </a:rPr>
              <a:t>I am thinking about it,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but </a:t>
            </a:r>
            <a:r>
              <a:rPr lang="en-GB" sz="2800" dirty="0">
                <a:solidFill>
                  <a:schemeClr val="bg1"/>
                </a:solidFill>
              </a:rPr>
              <a:t>I’m old and set in my ways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and </a:t>
            </a:r>
            <a:r>
              <a:rPr lang="en-GB" sz="2800" dirty="0">
                <a:solidFill>
                  <a:schemeClr val="bg1"/>
                </a:solidFill>
              </a:rPr>
              <a:t>I can’t change...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099687" y="2908858"/>
            <a:ext cx="6944626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 smtClean="0">
              <a:solidFill>
                <a:schemeClr val="bg2">
                  <a:lumMod val="75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What will happen if you don’t?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75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42472" y="2391217"/>
            <a:ext cx="7866528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Giving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workers the day off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is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poor excuse for picking a man’s pocket </a:t>
            </a:r>
            <a:endParaRPr lang="en-US" sz="28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every </a:t>
            </a: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twenty-fifth of December! </a:t>
            </a:r>
          </a:p>
        </p:txBody>
      </p:sp>
    </p:spTree>
    <p:extLst>
      <p:ext uri="{BB962C8B-B14F-4D97-AF65-F5344CB8AC3E}">
        <p14:creationId xmlns:p14="http://schemas.microsoft.com/office/powerpoint/2010/main" val="35239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2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80348"/>
            <a:ext cx="5415230" cy="132343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6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WHAT WILL HAPPEN?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:\NORTON\MICRO MUSICALS\A CHRISTMAS CAROL\ILLUSTRATIONS\Colour\Colour transparent\Christmas Carol images colour - coi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76" y="4730060"/>
            <a:ext cx="1620137" cy="1889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1191464"/>
            <a:ext cx="8560904" cy="4475071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2: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happen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don’t change your ways?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Tiny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will die and the end of your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will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soon.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You’ll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dead!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Your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will go to your cleaner instead!</a:t>
            </a:r>
          </a:p>
          <a:p>
            <a:pPr marL="0" indent="0">
              <a:buNone/>
            </a:pPr>
            <a:endParaRPr lang="en-GB" sz="28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</a:t>
            </a:r>
            <a:r>
              <a:rPr lang="en-GB" sz="1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Repeat)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3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6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1426" y="2391794"/>
            <a:ext cx="8521148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suddenly a third Ghost appeared.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Ghost of Christmas Yet To Come.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292088" y="2908858"/>
            <a:ext cx="6559825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2: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This ghost was dressed all in black...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1426" y="2908858"/>
            <a:ext cx="8521148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…like an undertaker.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8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2133260"/>
            <a:ext cx="8560904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3: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</a:rPr>
              <a:t>Scrooge</a:t>
            </a:r>
            <a:r>
              <a:rPr lang="en-GB" sz="2800" dirty="0">
                <a:solidFill>
                  <a:schemeClr val="bg1"/>
                </a:solidFill>
              </a:rPr>
              <a:t>, let me paint you a little scene –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somebody </a:t>
            </a:r>
            <a:r>
              <a:rPr lang="en-GB" sz="2800" dirty="0">
                <a:solidFill>
                  <a:schemeClr val="bg1"/>
                </a:solidFill>
              </a:rPr>
              <a:t>has recently died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        and </a:t>
            </a:r>
            <a:r>
              <a:rPr lang="en-GB" sz="2800" dirty="0">
                <a:solidFill>
                  <a:schemeClr val="bg1"/>
                </a:solidFill>
              </a:rPr>
              <a:t>people are talking about that person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            now </a:t>
            </a:r>
            <a:r>
              <a:rPr lang="en-GB" sz="2800" dirty="0">
                <a:solidFill>
                  <a:schemeClr val="bg1"/>
                </a:solidFill>
              </a:rPr>
              <a:t>they’ve gone.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5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1426" y="1357666"/>
            <a:ext cx="8521148" cy="414267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GOSSIP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hear the old man’s dead.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GOSSIP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2:</a:t>
            </a:r>
            <a:endParaRPr lang="en-US" sz="28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Good.  He was</a:t>
            </a:r>
            <a:r>
              <a:rPr lang="en-GB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mean…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GOSSIP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3:</a:t>
            </a:r>
            <a:endParaRPr lang="en-US" sz="28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so miserable!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1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741395" y="2906777"/>
            <a:ext cx="5669428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NARRATOR 1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&amp;</a:t>
            </a:r>
            <a:r>
              <a:rPr lang="en-US" sz="2800" b="1" dirty="0" smtClean="0">
                <a:solidFill>
                  <a:srgbClr val="CCFF66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a miserable man!</a:t>
            </a:r>
            <a:endParaRPr lang="en-US" sz="28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39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1426" y="1616200"/>
            <a:ext cx="8521148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GOSSIP 4: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hear he had no friends and had even stopped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having any contact with his own family,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so his money will go…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GOSSIP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1:</a:t>
            </a:r>
            <a:endParaRPr lang="en-US" sz="28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…to his cleaner, if there’s any justice!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28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311426" y="1874731"/>
            <a:ext cx="8521148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GOSSIP 2:</a:t>
            </a:r>
            <a:endParaRPr lang="en-US" sz="2800" b="1" dirty="0" smtClean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Poor old guy.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GOSSIP 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3:</a:t>
            </a:r>
            <a:endParaRPr lang="en-US" sz="2800" b="1" dirty="0">
              <a:solidFill>
                <a:srgbClr val="FFC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old guy?  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Good riddance, I say!</a:t>
            </a:r>
            <a:endParaRPr lang="en-GB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8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278296" y="2650325"/>
            <a:ext cx="8560904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GHOST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3: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GB" sz="2800" dirty="0" smtClean="0">
                <a:solidFill>
                  <a:schemeClr val="bg1"/>
                </a:solidFill>
              </a:rPr>
              <a:t>You know who they’re talking about,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don’t you, Scrooge?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82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1683124" y="2391793"/>
            <a:ext cx="5777753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I’m afraid I do…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04192" y="1616197"/>
            <a:ext cx="8335617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It’s </a:t>
            </a:r>
            <a:r>
              <a:rPr lang="en-GB" sz="2800" dirty="0">
                <a:solidFill>
                  <a:schemeClr val="bg1"/>
                </a:solidFill>
              </a:rPr>
              <a:t>Christmas morning. </a:t>
            </a:r>
            <a:endParaRPr lang="en-GB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What </a:t>
            </a:r>
            <a:r>
              <a:rPr lang="en-GB" sz="2800" dirty="0">
                <a:solidFill>
                  <a:schemeClr val="bg1"/>
                </a:solidFill>
              </a:rPr>
              <a:t>a dreadful night’s sleep I’ve had.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I </a:t>
            </a:r>
            <a:r>
              <a:rPr lang="en-GB" sz="2800" dirty="0">
                <a:solidFill>
                  <a:schemeClr val="bg1"/>
                </a:solidFill>
              </a:rPr>
              <a:t>feel like I’ve seen a ghost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    I did see a ghost!  Not just one, but three!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   And they’ve given me a second chance!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80348"/>
            <a:ext cx="5415230" cy="1323439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7 </a:t>
            </a: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IF I CAN CHANGE</a:t>
            </a:r>
            <a:endParaRPr lang="en-US" sz="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655183"/>
            <a:ext cx="2595372" cy="34568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:\NORTON\MICRO MUSICALS\A CHRISTMAS CAROL\ILLUSTRATIONS\Colour\Colour transparent\Christmas Carol images colour - turke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11" y="4373218"/>
            <a:ext cx="2246506" cy="2186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424070" y="1616196"/>
            <a:ext cx="8295861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SCROOGE: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 change,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live life a different way: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spend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Christmas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with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nephew – my family!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Kindness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better than meanness and greed.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of this turkey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a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me!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47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2067</TotalTime>
  <Words>1751</Words>
  <Application>Microsoft Office PowerPoint</Application>
  <PresentationFormat>On-screen Show (4:3)</PresentationFormat>
  <Paragraphs>358</Paragraphs>
  <Slides>117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A CHRISTMAS CAROL  Script &amp; Songs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1  I HATE CHRISTMAS!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2  IF YOU DON’T CHANGE YOUR 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3  WHEN YOU  WERE A BOY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4  LOOK AT PEOPLE ENJOYING THEMSELVES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5  WHAT CAN I DO FOR MY BOY, TINY TIM?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6  WHAT WILL HAPPEN?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7  IF I CAN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8  BE KIND TO YOUR NEIGHBOUR</vt:lpstr>
      <vt:lpstr>PowerPoint Presentation</vt:lpstr>
      <vt:lpstr>PowerPoint Presentation</vt:lpstr>
      <vt:lpstr>PowerPoint Presentation</vt:lpstr>
      <vt:lpstr>SONG 9  WE WISH YOU A MERRY CHRISTMAS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Paul Hughes</dc:creator>
  <cp:lastModifiedBy>Paul Hughes</cp:lastModifiedBy>
  <cp:revision>112</cp:revision>
  <dcterms:created xsi:type="dcterms:W3CDTF">2010-04-12T23:12:02Z</dcterms:created>
  <dcterms:modified xsi:type="dcterms:W3CDTF">2014-08-07T11:36:01Z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