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Default Extension="emf" ContentType="image/x-em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 autoCompressPictures="0">
  <p:sldMasterIdLst>
    <p:sldMasterId id="2147493455" r:id="rId3"/>
  </p:sldMasterIdLst>
  <p:sldIdLst>
    <p:sldId id="321" r:id="rId4"/>
    <p:sldId id="256" r:id="rId5"/>
    <p:sldId id="257" r:id="rId6"/>
    <p:sldId id="263" r:id="rId7"/>
    <p:sldId id="327" r:id="rId8"/>
    <p:sldId id="328" r:id="rId9"/>
    <p:sldId id="329" r:id="rId10"/>
    <p:sldId id="330" r:id="rId11"/>
    <p:sldId id="331" r:id="rId12"/>
    <p:sldId id="332" r:id="rId13"/>
    <p:sldId id="335" r:id="rId14"/>
    <p:sldId id="337" r:id="rId15"/>
    <p:sldId id="338" r:id="rId16"/>
    <p:sldId id="339" r:id="rId17"/>
    <p:sldId id="340" r:id="rId18"/>
    <p:sldId id="341" r:id="rId19"/>
    <p:sldId id="342" r:id="rId20"/>
    <p:sldId id="343" r:id="rId21"/>
    <p:sldId id="344" r:id="rId22"/>
    <p:sldId id="345" r:id="rId23"/>
    <p:sldId id="348" r:id="rId24"/>
    <p:sldId id="349" r:id="rId25"/>
    <p:sldId id="350" r:id="rId26"/>
    <p:sldId id="351" r:id="rId27"/>
    <p:sldId id="352" r:id="rId28"/>
    <p:sldId id="355" r:id="rId29"/>
    <p:sldId id="358" r:id="rId30"/>
    <p:sldId id="359" r:id="rId31"/>
    <p:sldId id="360" r:id="rId32"/>
    <p:sldId id="361" r:id="rId33"/>
    <p:sldId id="362" r:id="rId34"/>
    <p:sldId id="363" r:id="rId35"/>
    <p:sldId id="368" r:id="rId36"/>
    <p:sldId id="369" r:id="rId37"/>
    <p:sldId id="372" r:id="rId38"/>
    <p:sldId id="373" r:id="rId39"/>
    <p:sldId id="374" r:id="rId40"/>
    <p:sldId id="375" r:id="rId41"/>
    <p:sldId id="380" r:id="rId42"/>
    <p:sldId id="381" r:id="rId43"/>
    <p:sldId id="382" r:id="rId44"/>
    <p:sldId id="383" r:id="rId45"/>
    <p:sldId id="384" r:id="rId46"/>
    <p:sldId id="385" r:id="rId47"/>
  </p:sldIdLst>
  <p:sldSz cx="9144000" cy="6858000" type="screen4x3"/>
  <p:notesSz cx="7099300" cy="10234613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News Gothic MT" charset="0"/>
        <a:ea typeface="MS PGothic" charset="0"/>
        <a:cs typeface="MS PGothic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News Gothic MT" charset="0"/>
        <a:ea typeface="MS PGothic" charset="0"/>
        <a:cs typeface="MS PGothic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News Gothic MT" charset="0"/>
        <a:ea typeface="MS PGothic" charset="0"/>
        <a:cs typeface="MS PGothic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News Gothic MT" charset="0"/>
        <a:ea typeface="MS PGothic" charset="0"/>
        <a:cs typeface="MS PGothic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News Gothic MT" charset="0"/>
        <a:ea typeface="MS PGothic" charset="0"/>
        <a:cs typeface="MS PGothic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News Gothic MT" charset="0"/>
        <a:ea typeface="MS PGothic" charset="0"/>
        <a:cs typeface="MS PGothic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News Gothic MT" charset="0"/>
        <a:ea typeface="MS PGothic" charset="0"/>
        <a:cs typeface="MS PGothic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News Gothic MT" charset="0"/>
        <a:ea typeface="MS PGothic" charset="0"/>
        <a:cs typeface="MS PGothic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News Gothic MT" charset="0"/>
        <a:ea typeface="MS PGothic" charset="0"/>
        <a:cs typeface="MS PGothic" charset="0"/>
      </a:defRPr>
    </a:lvl9pPr>
  </p:defaultTextStyle>
  <p:extLst>
    <p:ext uri="{521415D9-36F7-43E2-AB2F-B90AF26B5E84}">
      <p14:sectionLst xmlns:p14="http://schemas.microsoft.com/office/powerpoint/2010/main">
        <p14:section name="Romeo &amp; Juliet - Script &amp; Songs" id="{DAB6B5EB-0BC0-3C44-AB23-BA8AD640254A}">
          <p14:sldIdLst>
            <p14:sldId id="321"/>
          </p14:sldIdLst>
        </p14:section>
        <p14:section name="Song 1 - Howling, moaning" id="{AB5F32E2-6695-DF44-9D60-6AE8BEB57406}">
          <p14:sldIdLst>
            <p14:sldId id="256"/>
            <p14:sldId id="257"/>
            <p14:sldId id="263"/>
          </p14:sldIdLst>
        </p14:section>
        <p14:section name="Song 2 - Bess" id="{75CEDA57-9AC5-A94A-9954-3305CF5D7CC7}">
          <p14:sldIdLst>
            <p14:sldId id="327"/>
            <p14:sldId id="328"/>
            <p14:sldId id="329"/>
            <p14:sldId id="330"/>
            <p14:sldId id="331"/>
            <p14:sldId id="332"/>
          </p14:sldIdLst>
        </p14:section>
        <p14:section name="Song 3 - One kiss, my bonny sweetheart" id="{EAEFA8B7-0A01-4745-B269-2025B112F823}">
          <p14:sldIdLst>
            <p14:sldId id="335"/>
            <p14:sldId id="337"/>
            <p14:sldId id="338"/>
            <p14:sldId id="339"/>
            <p14:sldId id="340"/>
            <p14:sldId id="341"/>
          </p14:sldIdLst>
        </p14:section>
        <p14:section name="Song 4 - Look for me in the moonlight" id="{44390254-5C33-3B4A-95C5-B953D606CF52}">
          <p14:sldIdLst>
            <p14:sldId id="342"/>
            <p14:sldId id="343"/>
            <p14:sldId id="344"/>
            <p14:sldId id="345"/>
          </p14:sldIdLst>
        </p14:section>
        <p14:section name="Song 5 - Redcoats" id="{0EF2B3B8-3B6D-B744-98FA-51691EB51FB4}">
          <p14:sldIdLst>
            <p14:sldId id="348"/>
            <p14:sldId id="349"/>
            <p14:sldId id="350"/>
            <p14:sldId id="351"/>
            <p14:sldId id="352"/>
            <p14:sldId id="355"/>
          </p14:sldIdLst>
        </p14:section>
        <p14:section name="Song 6 - Bess was bound" id="{5E4283E1-9361-EF45-BC40-5349FA222841}">
          <p14:sldIdLst>
            <p14:sldId id="358"/>
            <p14:sldId id="359"/>
            <p14:sldId id="360"/>
            <p14:sldId id="361"/>
            <p14:sldId id="362"/>
            <p14:sldId id="363"/>
          </p14:sldIdLst>
        </p14:section>
        <p14:section name="Song 7 - The Highwayman Approaches (part 1)" id="{2B8232A3-2DE8-C84F-8AED-1D36E40198CC}">
          <p14:sldIdLst>
            <p14:sldId id="368"/>
            <p14:sldId id="369"/>
            <p14:sldId id="372"/>
          </p14:sldIdLst>
        </p14:section>
        <p14:section name="Song 8 - The Highwayman Approaches (part 2)" id="{A0F4EEF3-8A01-2D45-8AB8-DFF1465BBE16}">
          <p14:sldIdLst>
            <p14:sldId id="373"/>
            <p14:sldId id="374"/>
            <p14:sldId id="375"/>
          </p14:sldIdLst>
        </p14:section>
        <p14:section name="Song 9 - And still of a winter's night" id="{8FC99769-A33B-074A-AF45-2B387E1B3556}">
          <p14:sldIdLst>
            <p14:sldId id="380"/>
            <p14:sldId id="381"/>
            <p14:sldId id="382"/>
            <p14:sldId id="383"/>
            <p14:sldId id="384"/>
            <p14:sldId id="385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7F7F7F"/>
    <a:srgbClr val="8000FF"/>
    <a:srgbClr val="66FF66"/>
    <a:srgbClr val="FF6FCF"/>
    <a:srgbClr val="CCFF66"/>
    <a:srgbClr val="E051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152" y="-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slide" Target="slides/slide43.xml"/><Relationship Id="rId47" Type="http://schemas.openxmlformats.org/officeDocument/2006/relationships/slide" Target="slides/slide44.xml"/><Relationship Id="rId48" Type="http://schemas.openxmlformats.org/officeDocument/2006/relationships/printerSettings" Target="printerSettings/printerSettings1.bin"/><Relationship Id="rId49" Type="http://schemas.openxmlformats.org/officeDocument/2006/relationships/presProps" Target="presProps.xml"/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slide" Target="slides/slide19.xml"/><Relationship Id="rId23" Type="http://schemas.openxmlformats.org/officeDocument/2006/relationships/slide" Target="slides/slide20.xml"/><Relationship Id="rId24" Type="http://schemas.openxmlformats.org/officeDocument/2006/relationships/slide" Target="slides/slide21.xml"/><Relationship Id="rId25" Type="http://schemas.openxmlformats.org/officeDocument/2006/relationships/slide" Target="slides/slide22.xml"/><Relationship Id="rId26" Type="http://schemas.openxmlformats.org/officeDocument/2006/relationships/slide" Target="slides/slide23.xml"/><Relationship Id="rId27" Type="http://schemas.openxmlformats.org/officeDocument/2006/relationships/slide" Target="slides/slide24.xml"/><Relationship Id="rId28" Type="http://schemas.openxmlformats.org/officeDocument/2006/relationships/slide" Target="slides/slide25.xml"/><Relationship Id="rId29" Type="http://schemas.openxmlformats.org/officeDocument/2006/relationships/slide" Target="slides/slide26.xml"/><Relationship Id="rId50" Type="http://schemas.openxmlformats.org/officeDocument/2006/relationships/viewProps" Target="viewProps.xml"/><Relationship Id="rId51" Type="http://schemas.openxmlformats.org/officeDocument/2006/relationships/theme" Target="theme/theme1.xml"/><Relationship Id="rId52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slideMaster" Target="slideMasters/slideMaster1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30" Type="http://schemas.openxmlformats.org/officeDocument/2006/relationships/slide" Target="slides/slide27.xml"/><Relationship Id="rId31" Type="http://schemas.openxmlformats.org/officeDocument/2006/relationships/slide" Target="slides/slide28.xml"/><Relationship Id="rId32" Type="http://schemas.openxmlformats.org/officeDocument/2006/relationships/slide" Target="slides/slide29.xml"/><Relationship Id="rId9" Type="http://schemas.openxmlformats.org/officeDocument/2006/relationships/slide" Target="slides/slide6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33" Type="http://schemas.openxmlformats.org/officeDocument/2006/relationships/slide" Target="slides/slide30.xml"/><Relationship Id="rId34" Type="http://schemas.openxmlformats.org/officeDocument/2006/relationships/slide" Target="slides/slide31.xml"/><Relationship Id="rId35" Type="http://schemas.openxmlformats.org/officeDocument/2006/relationships/slide" Target="slides/slide32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37" Type="http://schemas.openxmlformats.org/officeDocument/2006/relationships/slide" Target="slides/slide34.xml"/><Relationship Id="rId38" Type="http://schemas.openxmlformats.org/officeDocument/2006/relationships/slide" Target="slides/slide35.xml"/><Relationship Id="rId39" Type="http://schemas.openxmlformats.org/officeDocument/2006/relationships/slide" Target="slides/slide36.xml"/><Relationship Id="rId40" Type="http://schemas.openxmlformats.org/officeDocument/2006/relationships/slide" Target="slides/slide37.xml"/><Relationship Id="rId41" Type="http://schemas.openxmlformats.org/officeDocument/2006/relationships/slide" Target="slides/slide38.xml"/><Relationship Id="rId42" Type="http://schemas.openxmlformats.org/officeDocument/2006/relationships/slide" Target="slides/slide39.xml"/><Relationship Id="rId43" Type="http://schemas.openxmlformats.org/officeDocument/2006/relationships/slide" Target="slides/slide40.xml"/><Relationship Id="rId44" Type="http://schemas.openxmlformats.org/officeDocument/2006/relationships/slide" Target="slides/slide41.xml"/><Relationship Id="rId45" Type="http://schemas.openxmlformats.org/officeDocument/2006/relationships/slide" Target="slides/slide4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07BBAF-BE93-5E43-8B26-0F9A59505CD5}" type="datetimeFigureOut">
              <a:rPr lang="en-US"/>
              <a:pPr>
                <a:defRPr/>
              </a:pPr>
              <a:t>06/11/14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982970-D6D7-394D-A6DC-70A6513246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345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AE27BC-F6B5-0E47-BF05-D7AA0707AE5B}" type="datetimeFigureOut">
              <a:rPr lang="en-US"/>
              <a:pPr>
                <a:defRPr/>
              </a:pPr>
              <a:t>06/11/14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35ECBB-1B7B-1944-A646-CC9C5B05CF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225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612BC8-8529-B845-9DDE-A6305BD2286B}" type="datetimeFigureOut">
              <a:rPr lang="en-US"/>
              <a:pPr>
                <a:defRPr/>
              </a:pPr>
              <a:t>06/11/14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DEAE9F-A680-AF47-9782-990998E53F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45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5AF6A9-3934-3F46-B8C3-720BD7721302}" type="datetimeFigureOut">
              <a:rPr lang="en-US"/>
              <a:pPr>
                <a:defRPr/>
              </a:pPr>
              <a:t>06/11/14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CBBBBE-6E31-3244-ACE2-BF915FF2C5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49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7AE2B9-296E-FD44-B169-1A2D805C83D7}" type="datetimeFigureOut">
              <a:rPr lang="en-US"/>
              <a:pPr>
                <a:defRPr/>
              </a:pPr>
              <a:t>06/11/14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A9CF9D-196B-C444-92A3-A09A6C0913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54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487ECE-EC18-034E-9BD3-17A77AE662AC}" type="datetimeFigureOut">
              <a:rPr lang="en-US"/>
              <a:pPr>
                <a:defRPr/>
              </a:pPr>
              <a:t>06/11/14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2CFC0F-9653-AB46-8386-108B6C4196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529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7B5148-1A1E-3B4F-9E87-93BD7558D516}" type="datetimeFigureOut">
              <a:rPr lang="en-US"/>
              <a:pPr>
                <a:defRPr/>
              </a:pPr>
              <a:t>06/11/14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80FBEF-9057-2D48-8CB8-DE9B3578CD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438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F6A113-6458-E348-85A9-6ABD61122146}" type="datetimeFigureOut">
              <a:rPr lang="en-US"/>
              <a:pPr>
                <a:defRPr/>
              </a:pPr>
              <a:t>06/11/14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F206B8-32AD-7540-8953-B69D393FE0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522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FE7EE8-94A1-0943-9B8B-F10954575AC3}" type="datetimeFigureOut">
              <a:rPr lang="en-US"/>
              <a:pPr>
                <a:defRPr/>
              </a:pPr>
              <a:t>06/11/14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53FE37-7815-1248-893E-B2196D6F4A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809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91F1CC2-557C-F744-BA17-97E4911D029B}" type="datetimeFigureOut">
              <a:rPr lang="en-US"/>
              <a:pPr>
                <a:defRPr/>
              </a:pPr>
              <a:t>06/11/14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F582B0C-61CE-494E-999D-0F34160E285D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88A44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8675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9EA4E5-D309-BF4C-9384-FCC22033C999}" type="datetimeFigureOut">
              <a:rPr lang="en-US"/>
              <a:pPr>
                <a:defRPr/>
              </a:pPr>
              <a:t>06/11/14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05894F-8F33-F645-9D2A-1D81E5DA10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208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F851DF1E-DD22-464B-A0E0-F64963FF8EDC}" type="datetimeFigureOut">
              <a:rPr lang="en-US"/>
              <a:pPr>
                <a:defRPr/>
              </a:pPr>
              <a:t>06/11/14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80C19394-5437-A346-A638-09D7CB3009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3492" r:id="rId1"/>
    <p:sldLayoutId id="2147493493" r:id="rId2"/>
    <p:sldLayoutId id="2147493494" r:id="rId3"/>
    <p:sldLayoutId id="2147493495" r:id="rId4"/>
    <p:sldLayoutId id="2147493496" r:id="rId5"/>
    <p:sldLayoutId id="2147493497" r:id="rId6"/>
    <p:sldLayoutId id="2147493498" r:id="rId7"/>
    <p:sldLayoutId id="2147493502" r:id="rId8"/>
    <p:sldLayoutId id="2147493499" r:id="rId9"/>
    <p:sldLayoutId id="2147493500" r:id="rId10"/>
    <p:sldLayoutId id="2147493501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MS PGothic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News Gothic MT" charset="0"/>
          <a:ea typeface="MS PGothic" pitchFamily="34" charset="-128"/>
          <a:cs typeface="MS PGothic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News Gothic MT" charset="0"/>
          <a:ea typeface="MS PGothic" pitchFamily="34" charset="-128"/>
          <a:cs typeface="MS PGothic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News Gothic MT" charset="0"/>
          <a:ea typeface="MS PGothic" pitchFamily="34" charset="-128"/>
          <a:cs typeface="MS PGothic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News Gothic MT" charset="0"/>
          <a:ea typeface="MS PGothic" pitchFamily="34" charset="-128"/>
          <a:cs typeface="MS PGothic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News Gothic MT" charset="0"/>
          <a:ea typeface="MS PGothic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News Gothic MT" charset="0"/>
          <a:ea typeface="MS PGothic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News Gothic MT" charset="0"/>
          <a:ea typeface="MS PGothic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News Gothic MT" charset="0"/>
          <a:ea typeface="MS PGothic" pitchFamily="3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03823" y="1133067"/>
            <a:ext cx="3452149" cy="4595559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>
            <a:outerShdw blurRad="50800" dist="38100" dir="2700000" algn="tl" rotWithShape="0">
              <a:srgbClr val="000000">
                <a:alpha val="42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3225632" y="2046074"/>
            <a:ext cx="5415230" cy="2769989"/>
          </a:xfrm>
          <a:extLst/>
        </p:spPr>
        <p:txBody>
          <a:bodyPr rtlCol="0">
            <a:spAutoFit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en-US" sz="4500" b="1" spc="-15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+mj-ea"/>
                <a:cs typeface="+mj-cs"/>
              </a:rPr>
              <a:t>THE </a:t>
            </a:r>
            <a:br>
              <a:rPr lang="en-US" sz="4500" b="1" spc="-15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+mj-ea"/>
                <a:cs typeface="+mj-cs"/>
              </a:rPr>
            </a:br>
            <a:r>
              <a:rPr lang="en-US" sz="4500" b="1" spc="-15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+mj-ea"/>
                <a:cs typeface="+mj-cs"/>
              </a:rPr>
              <a:t>HIGHWAYMAN</a:t>
            </a:r>
            <a:r>
              <a:rPr lang="en-US" sz="42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+mj-ea"/>
                <a:cs typeface="+mj-cs"/>
              </a:rPr>
              <a:t/>
            </a:r>
            <a:br>
              <a:rPr lang="en-US" sz="42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+mj-ea"/>
                <a:cs typeface="+mj-cs"/>
              </a:rPr>
            </a:br>
            <a:r>
              <a:rPr lang="en-US" sz="4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+mj-ea"/>
                <a:cs typeface="+mj-cs"/>
              </a:rPr>
              <a:t/>
            </a:r>
            <a:br>
              <a:rPr lang="en-US" sz="4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+mj-ea"/>
                <a:cs typeface="+mj-cs"/>
              </a:rPr>
            </a:br>
            <a:r>
              <a:rPr lang="en-US" sz="42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+mj-ea"/>
                <a:cs typeface="+mj-cs"/>
              </a:rPr>
              <a:t>Songs</a:t>
            </a:r>
            <a:endParaRPr lang="en-US" sz="4200" i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0879378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664660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25632" y="1203240"/>
            <a:ext cx="5415230" cy="2677656"/>
          </a:xfrm>
          <a:extLst/>
        </p:spPr>
        <p:txBody>
          <a:bodyPr rtlCol="0">
            <a:spAutoFit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en-US" sz="4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+mj-ea"/>
                <a:cs typeface="+mj-cs"/>
              </a:rPr>
              <a:t>SONG </a:t>
            </a:r>
            <a:r>
              <a:rPr lang="en-US" sz="4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+mj-ea"/>
                <a:cs typeface="+mj-cs"/>
              </a:rPr>
              <a:t>3 </a:t>
            </a:r>
            <a:r>
              <a:rPr lang="en-US" sz="4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+mj-ea"/>
                <a:cs typeface="+mj-cs"/>
              </a:rPr>
              <a:t/>
            </a:r>
            <a:br>
              <a:rPr lang="en-US" sz="4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+mj-ea"/>
                <a:cs typeface="+mj-cs"/>
              </a:rPr>
            </a:br>
            <a:r>
              <a:rPr lang="en-US" sz="4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+mj-ea"/>
                <a:cs typeface="+mj-cs"/>
              </a:rPr>
              <a:t>ONE KISS,</a:t>
            </a:r>
            <a:br>
              <a:rPr lang="en-US" sz="4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+mj-ea"/>
                <a:cs typeface="+mj-cs"/>
              </a:rPr>
            </a:br>
            <a:r>
              <a:rPr lang="en-US" sz="4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+mj-ea"/>
                <a:cs typeface="+mj-cs"/>
              </a:rPr>
              <a:t>MY BONNY SWEETHEART</a:t>
            </a:r>
            <a:endParaRPr lang="en-US" sz="42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ea typeface="+mj-ea"/>
              <a:cs typeface="+mj-cs"/>
            </a:endParaRPr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3322638" y="3989388"/>
            <a:ext cx="5318125" cy="333375"/>
          </a:xfrm>
        </p:spPr>
        <p:txBody>
          <a:bodyPr/>
          <a:lstStyle/>
          <a:p>
            <a:pPr algn="r" eaLnBrk="1" hangingPunct="1">
              <a:defRPr/>
            </a:pPr>
            <a:r>
              <a:rPr lang="en-US" sz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MS PGothic" charset="0"/>
              </a:rPr>
              <a:t>© Copyright 2014 by </a:t>
            </a:r>
            <a:r>
              <a:rPr lang="en-US" sz="1200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MS PGothic" charset="0"/>
              </a:rPr>
              <a:t>Boosey</a:t>
            </a:r>
            <a:r>
              <a:rPr lang="en-US" sz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MS PGothic" charset="0"/>
              </a:rPr>
              <a:t> &amp; Hawkes Music Publishers Ltd </a:t>
            </a:r>
          </a:p>
          <a:p>
            <a:pPr eaLnBrk="1" hangingPunct="1">
              <a:defRPr/>
            </a:pPr>
            <a:endParaRPr lang="en-US" sz="12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MS PGothic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7295" y="656130"/>
            <a:ext cx="2595372" cy="3455003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>
            <a:outerShdw blurRad="50800" dist="38100" dir="2700000" algn="tl" rotWithShape="0">
              <a:srgbClr val="000000">
                <a:alpha val="42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82202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Content Placeholder 2"/>
          <p:cNvSpPr>
            <a:spLocks noGrp="1"/>
          </p:cNvSpPr>
          <p:nvPr>
            <p:ph idx="1"/>
          </p:nvPr>
        </p:nvSpPr>
        <p:spPr>
          <a:xfrm>
            <a:off x="633413" y="1414692"/>
            <a:ext cx="7875587" cy="4142673"/>
          </a:xfrm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2800" dirty="0">
                <a:solidFill>
                  <a:srgbClr val="FFFFFF"/>
                </a:solidFill>
              </a:rPr>
              <a:t>‘</a:t>
            </a:r>
            <a:r>
              <a:rPr lang="en-US" sz="2800" b="1" dirty="0">
                <a:solidFill>
                  <a:srgbClr val="FFFFFF"/>
                </a:solidFill>
              </a:rPr>
              <a:t>One kiss my bonny sweetheart, </a:t>
            </a:r>
            <a:endParaRPr lang="en-US" sz="2800" b="1" dirty="0" smtClean="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en-US" sz="2800" b="1" dirty="0" smtClean="0">
                <a:solidFill>
                  <a:srgbClr val="FFFFFF"/>
                </a:solidFill>
              </a:rPr>
              <a:t>   I’m </a:t>
            </a:r>
            <a:r>
              <a:rPr lang="en-US" sz="2800" b="1" dirty="0">
                <a:solidFill>
                  <a:srgbClr val="FFFFFF"/>
                </a:solidFill>
              </a:rPr>
              <a:t>after a prize tonight, </a:t>
            </a:r>
            <a:endParaRPr lang="en-US" sz="2800" dirty="0" smtClean="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en-US" sz="2800" b="1" dirty="0" smtClean="0">
                <a:solidFill>
                  <a:srgbClr val="FFFFFF"/>
                </a:solidFill>
              </a:rPr>
              <a:t>      but </a:t>
            </a:r>
            <a:r>
              <a:rPr lang="en-US" sz="2800" b="1" dirty="0">
                <a:solidFill>
                  <a:srgbClr val="FFFFFF"/>
                </a:solidFill>
              </a:rPr>
              <a:t>I shall be back with the yellow </a:t>
            </a:r>
            <a:r>
              <a:rPr lang="en-US" sz="2800" b="1" dirty="0" smtClean="0">
                <a:solidFill>
                  <a:srgbClr val="FFFFFF"/>
                </a:solidFill>
              </a:rPr>
              <a:t>gold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rgbClr val="FFFFFF"/>
                </a:solidFill>
              </a:rPr>
              <a:t>         before </a:t>
            </a:r>
            <a:r>
              <a:rPr lang="en-US" sz="2800" b="1" dirty="0">
                <a:solidFill>
                  <a:srgbClr val="FFFFFF"/>
                </a:solidFill>
              </a:rPr>
              <a:t>the morning light. </a:t>
            </a:r>
            <a:endParaRPr lang="en-US" sz="2800" dirty="0" smtClean="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en-US" sz="2800" b="1" dirty="0" smtClean="0">
                <a:solidFill>
                  <a:srgbClr val="FFFFFF"/>
                </a:solidFill>
              </a:rPr>
              <a:t>Yet </a:t>
            </a:r>
            <a:r>
              <a:rPr lang="en-US" sz="2800" b="1" dirty="0">
                <a:solidFill>
                  <a:srgbClr val="FFFFFF"/>
                </a:solidFill>
              </a:rPr>
              <a:t>if they press me </a:t>
            </a:r>
            <a:r>
              <a:rPr lang="en-US" sz="2800" b="1" dirty="0" smtClean="0">
                <a:solidFill>
                  <a:srgbClr val="FFFFFF"/>
                </a:solidFill>
              </a:rPr>
              <a:t>sharply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rgbClr val="FFFFFF"/>
                </a:solidFill>
              </a:rPr>
              <a:t>   and </a:t>
            </a:r>
            <a:r>
              <a:rPr lang="en-US" sz="2800" b="1" dirty="0">
                <a:solidFill>
                  <a:srgbClr val="FFFFFF"/>
                </a:solidFill>
              </a:rPr>
              <a:t>harry me through the day </a:t>
            </a:r>
            <a:endParaRPr lang="en-US" sz="2800" dirty="0" smtClean="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en-US" sz="2800" b="1" dirty="0" smtClean="0">
                <a:solidFill>
                  <a:srgbClr val="FFFFFF"/>
                </a:solidFill>
              </a:rPr>
              <a:t>      then </a:t>
            </a:r>
            <a:r>
              <a:rPr lang="en-US" sz="2800" b="1" dirty="0">
                <a:solidFill>
                  <a:srgbClr val="FFFFFF"/>
                </a:solidFill>
              </a:rPr>
              <a:t>look for me by moonlight </a:t>
            </a:r>
            <a:endParaRPr lang="en-US" sz="2800" b="1" dirty="0" smtClean="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en-US" sz="2800" b="1" dirty="0" smtClean="0">
                <a:solidFill>
                  <a:srgbClr val="FFFFFF"/>
                </a:solidFill>
              </a:rPr>
              <a:t>         though </a:t>
            </a:r>
            <a:r>
              <a:rPr lang="en-US" sz="2800" b="1" dirty="0">
                <a:solidFill>
                  <a:srgbClr val="FFFFFF"/>
                </a:solidFill>
              </a:rPr>
              <a:t>Hell should bar the way.’ </a:t>
            </a:r>
            <a:endParaRPr lang="en-US" sz="28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52849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Content Placeholder 2"/>
          <p:cNvSpPr>
            <a:spLocks noGrp="1"/>
          </p:cNvSpPr>
          <p:nvPr>
            <p:ph idx="1"/>
          </p:nvPr>
        </p:nvSpPr>
        <p:spPr>
          <a:xfrm>
            <a:off x="404813" y="1414692"/>
            <a:ext cx="8345487" cy="4142673"/>
          </a:xfrm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rgbClr val="FFFFFF"/>
                </a:solidFill>
              </a:rPr>
              <a:t>Upright in the </a:t>
            </a:r>
            <a:r>
              <a:rPr lang="en-US" sz="2800" b="1" dirty="0" smtClean="0">
                <a:solidFill>
                  <a:srgbClr val="FFFFFF"/>
                </a:solidFill>
              </a:rPr>
              <a:t>stirrups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rgbClr val="FFFFFF"/>
                </a:solidFill>
              </a:rPr>
              <a:t>   he </a:t>
            </a:r>
            <a:r>
              <a:rPr lang="en-US" sz="2800" b="1" dirty="0">
                <a:solidFill>
                  <a:srgbClr val="FFFFFF"/>
                </a:solidFill>
              </a:rPr>
              <a:t>scarce could reach her hand </a:t>
            </a:r>
            <a:endParaRPr lang="en-US" sz="2800" dirty="0" smtClean="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en-US" sz="2800" b="1" dirty="0" smtClean="0">
                <a:solidFill>
                  <a:srgbClr val="FFFFFF"/>
                </a:solidFill>
              </a:rPr>
              <a:t>      but </a:t>
            </a:r>
            <a:r>
              <a:rPr lang="en-US" sz="2800" b="1" dirty="0">
                <a:solidFill>
                  <a:srgbClr val="FFFFFF"/>
                </a:solidFill>
              </a:rPr>
              <a:t>she loosed her hair in the casement; </a:t>
            </a:r>
            <a:endParaRPr lang="en-US" sz="2800" b="1" dirty="0" smtClean="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en-US" sz="2800" b="1" dirty="0" smtClean="0">
                <a:solidFill>
                  <a:srgbClr val="FFFFFF"/>
                </a:solidFill>
              </a:rPr>
              <a:t>         his </a:t>
            </a:r>
            <a:r>
              <a:rPr lang="en-US" sz="2800" b="1" dirty="0">
                <a:solidFill>
                  <a:srgbClr val="FFFFFF"/>
                </a:solidFill>
              </a:rPr>
              <a:t>face burnt like a brand. </a:t>
            </a:r>
            <a:endParaRPr lang="en-US" sz="2800" dirty="0" smtClean="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en-US" sz="2800" b="1" dirty="0" smtClean="0">
                <a:solidFill>
                  <a:srgbClr val="FFFFFF"/>
                </a:solidFill>
              </a:rPr>
              <a:t>As </a:t>
            </a:r>
            <a:r>
              <a:rPr lang="en-US" sz="2800" b="1" dirty="0">
                <a:solidFill>
                  <a:srgbClr val="FFFFFF"/>
                </a:solidFill>
              </a:rPr>
              <a:t>the sweet black waves of perfume </a:t>
            </a:r>
            <a:endParaRPr lang="en-US" sz="2800" b="1" dirty="0" smtClean="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en-US" sz="2800" b="1" dirty="0" smtClean="0">
                <a:solidFill>
                  <a:srgbClr val="FFFFFF"/>
                </a:solidFill>
              </a:rPr>
              <a:t>   came </a:t>
            </a:r>
            <a:r>
              <a:rPr lang="en-US" sz="2800" b="1" dirty="0">
                <a:solidFill>
                  <a:srgbClr val="FFFFFF"/>
                </a:solidFill>
              </a:rPr>
              <a:t>tumbling o’er his breast </a:t>
            </a:r>
            <a:endParaRPr lang="en-US" sz="2800" dirty="0" smtClean="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en-US" sz="2800" b="1" dirty="0" smtClean="0">
                <a:solidFill>
                  <a:srgbClr val="FFFFFF"/>
                </a:solidFill>
              </a:rPr>
              <a:t>      then </a:t>
            </a:r>
            <a:r>
              <a:rPr lang="en-US" sz="2800" b="1" dirty="0">
                <a:solidFill>
                  <a:srgbClr val="FFFFFF"/>
                </a:solidFill>
              </a:rPr>
              <a:t>he kissed its waves in the </a:t>
            </a:r>
            <a:r>
              <a:rPr lang="en-US" sz="2800" b="1" dirty="0" smtClean="0">
                <a:solidFill>
                  <a:srgbClr val="FFFFFF"/>
                </a:solidFill>
              </a:rPr>
              <a:t>moonlight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rgbClr val="FFFFFF"/>
                </a:solidFill>
              </a:rPr>
              <a:t>         then </a:t>
            </a:r>
            <a:r>
              <a:rPr lang="en-US" sz="2800" b="1" dirty="0">
                <a:solidFill>
                  <a:srgbClr val="FFFFFF"/>
                </a:solidFill>
              </a:rPr>
              <a:t>galloped away to the west. </a:t>
            </a:r>
            <a:endParaRPr lang="en-US" sz="28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75489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018227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Content Placeholder 2"/>
          <p:cNvSpPr>
            <a:spLocks noGrp="1"/>
          </p:cNvSpPr>
          <p:nvPr>
            <p:ph idx="1"/>
          </p:nvPr>
        </p:nvSpPr>
        <p:spPr>
          <a:xfrm>
            <a:off x="800101" y="948646"/>
            <a:ext cx="7772400" cy="5227071"/>
          </a:xfrm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sz="2800" b="1" dirty="0" smtClean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NARRATOR </a:t>
            </a:r>
            <a:r>
              <a:rPr lang="en-US" sz="2800" b="1" dirty="0" smtClean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2:</a:t>
            </a:r>
            <a:endParaRPr lang="en-US" sz="2800" b="1" dirty="0" smtClean="0"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sz="2800" dirty="0">
                <a:solidFill>
                  <a:srgbClr val="FFFFFF"/>
                </a:solidFill>
              </a:rPr>
              <a:t>He rose upright in the stirrups; </a:t>
            </a:r>
            <a:endParaRPr lang="en-US" sz="2800" dirty="0" smtClean="0">
              <a:solidFill>
                <a:srgbClr val="FFFFFF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sz="2800" dirty="0" smtClean="0">
                <a:solidFill>
                  <a:srgbClr val="FFFFFF"/>
                </a:solidFill>
              </a:rPr>
              <a:t>   he </a:t>
            </a:r>
            <a:r>
              <a:rPr lang="en-US" sz="2800" dirty="0">
                <a:solidFill>
                  <a:srgbClr val="FFFFFF"/>
                </a:solidFill>
              </a:rPr>
              <a:t>scarce could reach her hand</a:t>
            </a:r>
            <a:r>
              <a:rPr lang="en-US" sz="2800" dirty="0" smtClean="0">
                <a:solidFill>
                  <a:srgbClr val="FFFFFF"/>
                </a:solidFill>
              </a:rPr>
              <a:t>,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800" dirty="0" smtClean="0">
                <a:solidFill>
                  <a:srgbClr val="FFFFFF"/>
                </a:solidFill>
              </a:rPr>
              <a:t>But </a:t>
            </a:r>
            <a:r>
              <a:rPr lang="en-US" sz="2800" dirty="0">
                <a:solidFill>
                  <a:srgbClr val="FFFFFF"/>
                </a:solidFill>
              </a:rPr>
              <a:t>she loosened her hair </a:t>
            </a:r>
            <a:r>
              <a:rPr lang="en-US" sz="2800" dirty="0" err="1">
                <a:solidFill>
                  <a:srgbClr val="FFFFFF"/>
                </a:solidFill>
              </a:rPr>
              <a:t>i</a:t>
            </a:r>
            <a:r>
              <a:rPr lang="en-US" sz="2800" dirty="0">
                <a:solidFill>
                  <a:srgbClr val="FFFFFF"/>
                </a:solidFill>
              </a:rPr>
              <a:t>’ the casement</a:t>
            </a:r>
            <a:r>
              <a:rPr lang="en-US" sz="2800" dirty="0" smtClean="0">
                <a:solidFill>
                  <a:srgbClr val="FFFFFF"/>
                </a:solidFill>
              </a:rPr>
              <a:t>!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800" dirty="0" smtClean="0">
                <a:solidFill>
                  <a:srgbClr val="FFFFFF"/>
                </a:solidFill>
              </a:rPr>
              <a:t>   His </a:t>
            </a:r>
            <a:r>
              <a:rPr lang="en-US" sz="2800" dirty="0">
                <a:solidFill>
                  <a:srgbClr val="FFFFFF"/>
                </a:solidFill>
              </a:rPr>
              <a:t>face burnt like a </a:t>
            </a:r>
            <a:r>
              <a:rPr lang="en-US" sz="2800" dirty="0" smtClean="0">
                <a:solidFill>
                  <a:srgbClr val="FFFFFF"/>
                </a:solidFill>
              </a:rPr>
              <a:t>brand.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800" dirty="0" smtClean="0">
                <a:solidFill>
                  <a:srgbClr val="FFFFFF"/>
                </a:solidFill>
              </a:rPr>
              <a:t>As </a:t>
            </a:r>
            <a:r>
              <a:rPr lang="en-US" sz="2800" dirty="0">
                <a:solidFill>
                  <a:srgbClr val="FFFFFF"/>
                </a:solidFill>
              </a:rPr>
              <a:t>the black cascade of perfume </a:t>
            </a:r>
            <a:endParaRPr lang="en-US" sz="2800" dirty="0" smtClean="0">
              <a:solidFill>
                <a:srgbClr val="FFFFFF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sz="2800" dirty="0" smtClean="0">
                <a:solidFill>
                  <a:srgbClr val="FFFFFF"/>
                </a:solidFill>
              </a:rPr>
              <a:t>   came </a:t>
            </a:r>
            <a:r>
              <a:rPr lang="en-US" sz="2800" dirty="0">
                <a:solidFill>
                  <a:srgbClr val="FFFFFF"/>
                </a:solidFill>
              </a:rPr>
              <a:t>tumbling over his breast</a:t>
            </a:r>
            <a:r>
              <a:rPr lang="en-US" sz="2800" dirty="0" smtClean="0">
                <a:solidFill>
                  <a:srgbClr val="FFFFFF"/>
                </a:solidFill>
              </a:rPr>
              <a:t>;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800" dirty="0" smtClean="0">
                <a:solidFill>
                  <a:srgbClr val="FFFFFF"/>
                </a:solidFill>
              </a:rPr>
              <a:t>And </a:t>
            </a:r>
            <a:r>
              <a:rPr lang="en-US" sz="2800" dirty="0">
                <a:solidFill>
                  <a:srgbClr val="FFFFFF"/>
                </a:solidFill>
              </a:rPr>
              <a:t>he kissed its waves in the moonlight, </a:t>
            </a:r>
            <a:endParaRPr lang="en-US" sz="2800" dirty="0">
              <a:solidFill>
                <a:srgbClr val="FFFFFF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sz="2800" dirty="0" smtClean="0">
                <a:solidFill>
                  <a:srgbClr val="FFFFFF"/>
                </a:solidFill>
              </a:rPr>
              <a:t>   (</a:t>
            </a:r>
            <a:r>
              <a:rPr lang="en-US" sz="2800" dirty="0">
                <a:solidFill>
                  <a:srgbClr val="FFFFFF"/>
                </a:solidFill>
              </a:rPr>
              <a:t>Oh, sweet, black waves in the moonlight!</a:t>
            </a:r>
            <a:r>
              <a:rPr lang="en-US" sz="2800" dirty="0" smtClean="0">
                <a:solidFill>
                  <a:srgbClr val="FFFFFF"/>
                </a:solidFill>
              </a:rPr>
              <a:t>)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800" dirty="0" smtClean="0">
                <a:solidFill>
                  <a:srgbClr val="FFFFFF"/>
                </a:solidFill>
              </a:rPr>
              <a:t>Then </a:t>
            </a:r>
            <a:r>
              <a:rPr lang="en-US" sz="2800" dirty="0">
                <a:solidFill>
                  <a:srgbClr val="FFFFFF"/>
                </a:solidFill>
              </a:rPr>
              <a:t>he tugged at his rein in the moonlight</a:t>
            </a:r>
            <a:r>
              <a:rPr lang="en-US" sz="2800" dirty="0" smtClean="0">
                <a:solidFill>
                  <a:srgbClr val="FFFFFF"/>
                </a:solidFill>
              </a:rPr>
              <a:t>,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800" dirty="0" smtClean="0">
                <a:solidFill>
                  <a:srgbClr val="FFFFFF"/>
                </a:solidFill>
              </a:rPr>
              <a:t>   and </a:t>
            </a:r>
            <a:r>
              <a:rPr lang="en-US" sz="2800" dirty="0">
                <a:solidFill>
                  <a:srgbClr val="FFFFFF"/>
                </a:solidFill>
              </a:rPr>
              <a:t>galloped away to the West. </a:t>
            </a:r>
            <a:endParaRPr lang="en-US" sz="28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58284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867436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25632" y="1526405"/>
            <a:ext cx="5415230" cy="2031325"/>
          </a:xfrm>
          <a:extLst/>
        </p:spPr>
        <p:txBody>
          <a:bodyPr rtlCol="0">
            <a:spAutoFit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en-US" sz="4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+mj-ea"/>
                <a:cs typeface="+mj-cs"/>
              </a:rPr>
              <a:t>SONG </a:t>
            </a:r>
            <a:r>
              <a:rPr lang="en-US" sz="4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+mj-ea"/>
                <a:cs typeface="+mj-cs"/>
              </a:rPr>
              <a:t>4 </a:t>
            </a:r>
            <a:r>
              <a:rPr lang="en-US" sz="4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+mj-ea"/>
                <a:cs typeface="+mj-cs"/>
              </a:rPr>
              <a:t/>
            </a:r>
            <a:br>
              <a:rPr lang="en-US" sz="4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+mj-ea"/>
                <a:cs typeface="+mj-cs"/>
              </a:rPr>
            </a:br>
            <a:r>
              <a:rPr lang="en-US" sz="4200" b="1" spc="-15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+mj-ea"/>
                <a:cs typeface="+mj-cs"/>
              </a:rPr>
              <a:t>LOOK FOR ME</a:t>
            </a:r>
            <a:br>
              <a:rPr lang="en-US" sz="4200" b="1" spc="-15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+mj-ea"/>
                <a:cs typeface="+mj-cs"/>
              </a:rPr>
            </a:br>
            <a:r>
              <a:rPr lang="en-US" sz="4200" b="1" spc="-15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+mj-ea"/>
                <a:cs typeface="+mj-cs"/>
              </a:rPr>
              <a:t>IN THE MOONLIGHT</a:t>
            </a:r>
            <a:endParaRPr lang="en-US" sz="4200" b="1" spc="-15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ea typeface="+mj-ea"/>
              <a:cs typeface="+mj-cs"/>
            </a:endParaRPr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3322638" y="3735388"/>
            <a:ext cx="5318125" cy="333375"/>
          </a:xfrm>
        </p:spPr>
        <p:txBody>
          <a:bodyPr/>
          <a:lstStyle/>
          <a:p>
            <a:pPr algn="r" eaLnBrk="1" hangingPunct="1">
              <a:defRPr/>
            </a:pPr>
            <a:r>
              <a:rPr lang="en-US" sz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MS PGothic" charset="0"/>
              </a:rPr>
              <a:t>© Copyright 2014 by </a:t>
            </a:r>
            <a:r>
              <a:rPr lang="en-US" sz="1200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MS PGothic" charset="0"/>
              </a:rPr>
              <a:t>Boosey</a:t>
            </a:r>
            <a:r>
              <a:rPr lang="en-US" sz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MS PGothic" charset="0"/>
              </a:rPr>
              <a:t> &amp; Hawkes Music Publishers Ltd </a:t>
            </a:r>
          </a:p>
          <a:p>
            <a:pPr eaLnBrk="1" hangingPunct="1">
              <a:defRPr/>
            </a:pPr>
            <a:endParaRPr lang="en-US" sz="12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MS PGothic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7295" y="656130"/>
            <a:ext cx="2595372" cy="3455003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>
            <a:outerShdw blurRad="50800" dist="38100" dir="2700000" algn="tl" rotWithShape="0">
              <a:srgbClr val="000000">
                <a:alpha val="42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88191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Content Placeholder 2"/>
          <p:cNvSpPr>
            <a:spLocks noGrp="1"/>
          </p:cNvSpPr>
          <p:nvPr>
            <p:ph idx="1"/>
          </p:nvPr>
        </p:nvSpPr>
        <p:spPr>
          <a:xfrm>
            <a:off x="735013" y="1850685"/>
            <a:ext cx="7558087" cy="2591479"/>
          </a:xfrm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highwayman galloped </a:t>
            </a:r>
            <a:endParaRPr lang="en-US" sz="2800" b="1" dirty="0" smtClean="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en-US" sz="2800" b="1" dirty="0" smtClean="0">
                <a:solidFill>
                  <a:srgbClr val="FFFFFF"/>
                </a:solidFill>
              </a:rPr>
              <a:t>   away </a:t>
            </a:r>
            <a:r>
              <a:rPr lang="en-US" sz="2800" b="1" dirty="0">
                <a:solidFill>
                  <a:srgbClr val="FFFFFF"/>
                </a:solidFill>
              </a:rPr>
              <a:t>to the night. </a:t>
            </a:r>
            <a:endParaRPr lang="en-US" sz="2800" b="1" dirty="0" smtClean="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en-US" sz="2800" b="1" dirty="0" smtClean="0">
                <a:solidFill>
                  <a:srgbClr val="FFFFFF"/>
                </a:solidFill>
              </a:rPr>
              <a:t>He </a:t>
            </a:r>
            <a:r>
              <a:rPr lang="en-US" sz="2800" b="1" dirty="0">
                <a:solidFill>
                  <a:srgbClr val="FFFFFF"/>
                </a:solidFill>
              </a:rPr>
              <a:t>did not return with the morning light. </a:t>
            </a:r>
            <a:endParaRPr lang="en-US" sz="2800" b="1" dirty="0" smtClean="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en-US" sz="2800" b="1" dirty="0" smtClean="0">
                <a:solidFill>
                  <a:srgbClr val="FFFFFF"/>
                </a:solidFill>
              </a:rPr>
              <a:t>Bess </a:t>
            </a:r>
            <a:r>
              <a:rPr lang="en-US" sz="2800" b="1" dirty="0">
                <a:solidFill>
                  <a:srgbClr val="FFFFFF"/>
                </a:solidFill>
              </a:rPr>
              <a:t>waited so long, she waited in vain, </a:t>
            </a:r>
            <a:endParaRPr lang="en-US" sz="2800" dirty="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en-US" sz="2800" b="1" dirty="0" smtClean="0">
                <a:solidFill>
                  <a:srgbClr val="FFFFFF"/>
                </a:solidFill>
              </a:rPr>
              <a:t>   but </a:t>
            </a:r>
            <a:r>
              <a:rPr lang="en-US" sz="2800" b="1" dirty="0">
                <a:solidFill>
                  <a:srgbClr val="FFFFFF"/>
                </a:solidFill>
              </a:rPr>
              <a:t>over and over she heard his refrain: </a:t>
            </a:r>
            <a:endParaRPr lang="en-US" sz="28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88120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Content Placeholder 2"/>
          <p:cNvSpPr>
            <a:spLocks noGrp="1"/>
          </p:cNvSpPr>
          <p:nvPr>
            <p:ph idx="1"/>
          </p:nvPr>
        </p:nvSpPr>
        <p:spPr>
          <a:xfrm>
            <a:off x="1090613" y="2396785"/>
            <a:ext cx="6897687" cy="2074414"/>
          </a:xfrm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rgbClr val="FFFFFF"/>
                </a:solidFill>
              </a:rPr>
              <a:t>‘Look for me in the moonlight, </a:t>
            </a:r>
            <a:endParaRPr lang="en-US" sz="2800" b="1" dirty="0" smtClean="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en-US" sz="2800" b="1" dirty="0" smtClean="0">
                <a:solidFill>
                  <a:srgbClr val="FFFFFF"/>
                </a:solidFill>
              </a:rPr>
              <a:t>   watch </a:t>
            </a:r>
            <a:r>
              <a:rPr lang="en-US" sz="2800" b="1" dirty="0">
                <a:solidFill>
                  <a:srgbClr val="FFFFFF"/>
                </a:solidFill>
              </a:rPr>
              <a:t>for me in the moonlight, </a:t>
            </a:r>
            <a:endParaRPr lang="en-US" sz="2800" dirty="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en-US" sz="2800" b="1" dirty="0" smtClean="0">
                <a:solidFill>
                  <a:srgbClr val="FFFFFF"/>
                </a:solidFill>
              </a:rPr>
              <a:t>      I’ll </a:t>
            </a:r>
            <a:r>
              <a:rPr lang="en-US" sz="2800" b="1" dirty="0">
                <a:solidFill>
                  <a:srgbClr val="FFFFFF"/>
                </a:solidFill>
              </a:rPr>
              <a:t>come to you in the moonlight, </a:t>
            </a:r>
            <a:endParaRPr lang="en-US" sz="2800" b="1" dirty="0" smtClean="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en-US" sz="2800" b="1" dirty="0" smtClean="0">
                <a:solidFill>
                  <a:srgbClr val="FFFFFF"/>
                </a:solidFill>
              </a:rPr>
              <a:t>         though </a:t>
            </a:r>
            <a:r>
              <a:rPr lang="en-US" sz="2800" b="1" dirty="0">
                <a:solidFill>
                  <a:srgbClr val="FFFFFF"/>
                </a:solidFill>
              </a:rPr>
              <a:t>hell should bar the way.’ </a:t>
            </a:r>
            <a:endParaRPr lang="en-US" sz="28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86253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25632" y="1526405"/>
            <a:ext cx="5415230" cy="2031325"/>
          </a:xfrm>
          <a:extLst/>
        </p:spPr>
        <p:txBody>
          <a:bodyPr rtlCol="0">
            <a:spAutoFit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en-US" sz="4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+mj-ea"/>
                <a:cs typeface="+mj-cs"/>
              </a:rPr>
              <a:t>SONG 1 </a:t>
            </a:r>
            <a:br>
              <a:rPr lang="en-US" sz="4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+mj-ea"/>
                <a:cs typeface="+mj-cs"/>
              </a:rPr>
            </a:br>
            <a:r>
              <a:rPr lang="en-US" sz="4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+mj-ea"/>
                <a:cs typeface="+mj-cs"/>
              </a:rPr>
              <a:t>HOWLING, MOANING</a:t>
            </a:r>
            <a:endParaRPr lang="en-US" sz="42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ea typeface="+mj-ea"/>
              <a:cs typeface="+mj-cs"/>
            </a:endParaRPr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3322638" y="3671888"/>
            <a:ext cx="5318125" cy="333375"/>
          </a:xfrm>
        </p:spPr>
        <p:txBody>
          <a:bodyPr/>
          <a:lstStyle/>
          <a:p>
            <a:pPr algn="r" eaLnBrk="1" hangingPunct="1">
              <a:defRPr/>
            </a:pPr>
            <a:r>
              <a:rPr lang="en-US" sz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MS PGothic" charset="0"/>
              </a:rPr>
              <a:t>© Copyright 2014 by </a:t>
            </a:r>
            <a:r>
              <a:rPr lang="en-US" sz="1200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MS PGothic" charset="0"/>
              </a:rPr>
              <a:t>Boosey</a:t>
            </a:r>
            <a:r>
              <a:rPr lang="en-US" sz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MS PGothic" charset="0"/>
              </a:rPr>
              <a:t> &amp; Hawkes Music Publishers Ltd </a:t>
            </a:r>
          </a:p>
          <a:p>
            <a:pPr eaLnBrk="1" hangingPunct="1">
              <a:defRPr/>
            </a:pPr>
            <a:endParaRPr lang="en-US" sz="12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MS PGothic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7295" y="656130"/>
            <a:ext cx="2595372" cy="3455003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>
            <a:outerShdw blurRad="50800" dist="38100" dir="2700000" algn="tl" rotWithShape="0">
              <a:srgbClr val="000000">
                <a:alpha val="42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755979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25632" y="1849570"/>
            <a:ext cx="5415230" cy="1384995"/>
          </a:xfrm>
          <a:extLst/>
        </p:spPr>
        <p:txBody>
          <a:bodyPr rtlCol="0">
            <a:spAutoFit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en-US" sz="4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+mj-ea"/>
                <a:cs typeface="+mj-cs"/>
              </a:rPr>
              <a:t>SONG </a:t>
            </a:r>
            <a:r>
              <a:rPr lang="en-US" sz="4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+mj-ea"/>
                <a:cs typeface="+mj-cs"/>
              </a:rPr>
              <a:t>5 </a:t>
            </a:r>
            <a:r>
              <a:rPr lang="en-US" sz="4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+mj-ea"/>
                <a:cs typeface="+mj-cs"/>
              </a:rPr>
              <a:t/>
            </a:r>
            <a:br>
              <a:rPr lang="en-US" sz="4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+mj-ea"/>
                <a:cs typeface="+mj-cs"/>
              </a:rPr>
            </a:br>
            <a:r>
              <a:rPr lang="en-US" sz="4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+mj-ea"/>
                <a:cs typeface="+mj-cs"/>
              </a:rPr>
              <a:t>REDCOATS</a:t>
            </a:r>
            <a:endParaRPr lang="en-US" sz="42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ea typeface="+mj-ea"/>
              <a:cs typeface="+mj-cs"/>
            </a:endParaRPr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3322638" y="3392488"/>
            <a:ext cx="5318125" cy="333375"/>
          </a:xfrm>
        </p:spPr>
        <p:txBody>
          <a:bodyPr/>
          <a:lstStyle/>
          <a:p>
            <a:pPr algn="r" eaLnBrk="1" hangingPunct="1">
              <a:defRPr/>
            </a:pPr>
            <a:r>
              <a:rPr lang="en-US" sz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MS PGothic" charset="0"/>
              </a:rPr>
              <a:t>© Copyright 2014 by </a:t>
            </a:r>
            <a:r>
              <a:rPr lang="en-US" sz="1200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MS PGothic" charset="0"/>
              </a:rPr>
              <a:t>Boosey</a:t>
            </a:r>
            <a:r>
              <a:rPr lang="en-US" sz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MS PGothic" charset="0"/>
              </a:rPr>
              <a:t> &amp; Hawkes Music Publishers Ltd </a:t>
            </a:r>
          </a:p>
          <a:p>
            <a:pPr eaLnBrk="1" hangingPunct="1">
              <a:defRPr/>
            </a:pPr>
            <a:endParaRPr lang="en-US" sz="12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MS PGothic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7295" y="656130"/>
            <a:ext cx="2595372" cy="3455003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>
            <a:outerShdw blurRad="50800" dist="38100" dir="2700000" algn="tl" rotWithShape="0">
              <a:srgbClr val="000000">
                <a:alpha val="42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79222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Content Placeholder 2"/>
          <p:cNvSpPr>
            <a:spLocks noGrp="1"/>
          </p:cNvSpPr>
          <p:nvPr>
            <p:ph idx="1"/>
          </p:nvPr>
        </p:nvSpPr>
        <p:spPr>
          <a:xfrm>
            <a:off x="735013" y="2396785"/>
            <a:ext cx="7558087" cy="2074414"/>
          </a:xfrm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rgbClr val="FFFFFF"/>
                </a:solidFill>
              </a:rPr>
              <a:t>Redcoats came </a:t>
            </a:r>
            <a:r>
              <a:rPr lang="en-US" sz="2800" b="1" dirty="0" smtClean="0">
                <a:solidFill>
                  <a:srgbClr val="FFFFFF"/>
                </a:solidFill>
              </a:rPr>
              <a:t>marching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rgbClr val="FFFFFF"/>
                </a:solidFill>
              </a:rPr>
              <a:t>   up </a:t>
            </a:r>
            <a:r>
              <a:rPr lang="en-US" sz="2800" b="1" dirty="0">
                <a:solidFill>
                  <a:srgbClr val="FFFFFF"/>
                </a:solidFill>
              </a:rPr>
              <a:t>to the inn-keeper’s door; </a:t>
            </a:r>
            <a:endParaRPr lang="en-US" sz="2800" dirty="0" smtClean="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en-US" sz="2800" b="1" dirty="0" smtClean="0">
                <a:solidFill>
                  <a:srgbClr val="FFFFFF"/>
                </a:solidFill>
              </a:rPr>
              <a:t>they </a:t>
            </a:r>
            <a:r>
              <a:rPr lang="en-US" sz="2800" b="1" dirty="0">
                <a:solidFill>
                  <a:srgbClr val="FFFFFF"/>
                </a:solidFill>
              </a:rPr>
              <a:t>drank his ale then bound poor </a:t>
            </a:r>
            <a:r>
              <a:rPr lang="en-US" sz="2800" b="1" dirty="0" smtClean="0">
                <a:solidFill>
                  <a:srgbClr val="FFFFFF"/>
                </a:solidFill>
              </a:rPr>
              <a:t>Bess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rgbClr val="FFFFFF"/>
                </a:solidFill>
              </a:rPr>
              <a:t>   and </a:t>
            </a:r>
            <a:r>
              <a:rPr lang="en-US" sz="2800" b="1" dirty="0">
                <a:solidFill>
                  <a:srgbClr val="FFFFFF"/>
                </a:solidFill>
              </a:rPr>
              <a:t>left her there, trapped for sure. </a:t>
            </a:r>
            <a:endParaRPr lang="en-US" sz="28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93626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Content Placeholder 2"/>
          <p:cNvSpPr>
            <a:spLocks noGrp="1"/>
          </p:cNvSpPr>
          <p:nvPr>
            <p:ph idx="1"/>
          </p:nvPr>
        </p:nvSpPr>
        <p:spPr>
          <a:xfrm>
            <a:off x="481013" y="2396785"/>
            <a:ext cx="8193087" cy="2074414"/>
          </a:xfrm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Two of them knelt at the window </a:t>
            </a:r>
            <a:endParaRPr lang="en-US" sz="2800" b="1" dirty="0" smtClean="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en-US" sz="2800" b="1" dirty="0" smtClean="0">
                <a:solidFill>
                  <a:srgbClr val="FFFFFF"/>
                </a:solidFill>
              </a:rPr>
              <a:t>   with </a:t>
            </a:r>
            <a:r>
              <a:rPr lang="en-US" sz="2800" b="1" dirty="0">
                <a:solidFill>
                  <a:srgbClr val="FFFFFF"/>
                </a:solidFill>
              </a:rPr>
              <a:t>muskets by their side </a:t>
            </a:r>
            <a:endParaRPr lang="en-US" sz="2800" dirty="0" smtClean="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en-US" sz="2800" b="1" dirty="0" smtClean="0">
                <a:solidFill>
                  <a:srgbClr val="FFFFFF"/>
                </a:solidFill>
              </a:rPr>
              <a:t>waiting </a:t>
            </a:r>
            <a:r>
              <a:rPr lang="en-US" sz="2800" b="1" dirty="0">
                <a:solidFill>
                  <a:srgbClr val="FFFFFF"/>
                </a:solidFill>
              </a:rPr>
              <a:t>for the </a:t>
            </a:r>
            <a:r>
              <a:rPr lang="en-US" sz="2800" b="1" dirty="0" smtClean="0">
                <a:solidFill>
                  <a:srgbClr val="FFFFFF"/>
                </a:solidFill>
              </a:rPr>
              <a:t>highwayman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rgbClr val="FFFFFF"/>
                </a:solidFill>
              </a:rPr>
              <a:t>   on </a:t>
            </a:r>
            <a:r>
              <a:rPr lang="en-US" sz="2800" b="1" dirty="0">
                <a:solidFill>
                  <a:srgbClr val="FFFFFF"/>
                </a:solidFill>
              </a:rPr>
              <a:t>the road where they knew he would ride. </a:t>
            </a:r>
            <a:endParaRPr lang="en-US" sz="28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45436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Content Placeholder 2"/>
          <p:cNvSpPr>
            <a:spLocks noGrp="1"/>
          </p:cNvSpPr>
          <p:nvPr>
            <p:ph idx="1"/>
          </p:nvPr>
        </p:nvSpPr>
        <p:spPr>
          <a:xfrm>
            <a:off x="1357313" y="2396785"/>
            <a:ext cx="6427787" cy="2074414"/>
          </a:xfrm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rgbClr val="FFFFFF"/>
                </a:solidFill>
              </a:rPr>
              <a:t>‘Look for me in the moonlight,</a:t>
            </a:r>
            <a:r>
              <a:rPr lang="en-US" sz="2800" b="1" dirty="0" smtClean="0">
                <a:solidFill>
                  <a:srgbClr val="FFFFFF"/>
                </a:solidFill>
              </a:rPr>
              <a:t>’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rgbClr val="FFFFFF"/>
                </a:solidFill>
              </a:rPr>
              <a:t>   he’d </a:t>
            </a:r>
            <a:r>
              <a:rPr lang="en-US" sz="2800" b="1" dirty="0">
                <a:solidFill>
                  <a:srgbClr val="FFFFFF"/>
                </a:solidFill>
              </a:rPr>
              <a:t>said as he rode once more. </a:t>
            </a:r>
            <a:endParaRPr lang="en-US" sz="2800" dirty="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en-US" sz="2800" b="1" dirty="0">
                <a:solidFill>
                  <a:srgbClr val="FFFFFF"/>
                </a:solidFill>
              </a:rPr>
              <a:t>Beth knew for sure death lay in wait </a:t>
            </a:r>
            <a:endParaRPr lang="en-US" sz="2800" b="1" dirty="0" smtClean="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en-US" sz="2800" b="1" dirty="0" smtClean="0">
                <a:solidFill>
                  <a:srgbClr val="FFFFFF"/>
                </a:solidFill>
              </a:rPr>
              <a:t>   if </a:t>
            </a:r>
            <a:r>
              <a:rPr lang="en-US" sz="2800" b="1" dirty="0">
                <a:solidFill>
                  <a:srgbClr val="FFFFFF"/>
                </a:solidFill>
              </a:rPr>
              <a:t>he returned to that door. </a:t>
            </a:r>
            <a:endParaRPr lang="en-US" sz="28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17419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Content Placeholder 2"/>
          <p:cNvSpPr>
            <a:spLocks noGrp="1"/>
          </p:cNvSpPr>
          <p:nvPr>
            <p:ph idx="1"/>
          </p:nvPr>
        </p:nvSpPr>
        <p:spPr>
          <a:xfrm>
            <a:off x="2157413" y="2916927"/>
            <a:ext cx="4840287" cy="1040285"/>
          </a:xfrm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rgbClr val="FFFFFF"/>
                </a:solidFill>
              </a:rPr>
              <a:t>Redcoats came marching. </a:t>
            </a:r>
            <a:endParaRPr lang="en-US" sz="2800" b="1" dirty="0" smtClean="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en-US" sz="2800" b="1" dirty="0" smtClean="0">
                <a:solidFill>
                  <a:srgbClr val="FFFFFF"/>
                </a:solidFill>
              </a:rPr>
              <a:t>Redcoats </a:t>
            </a:r>
            <a:r>
              <a:rPr lang="en-US" sz="2800" b="1" dirty="0">
                <a:solidFill>
                  <a:srgbClr val="FFFFFF"/>
                </a:solidFill>
              </a:rPr>
              <a:t>came marching. </a:t>
            </a:r>
            <a:endParaRPr lang="en-US" sz="28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15446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460095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25632" y="1849570"/>
            <a:ext cx="5415230" cy="1384995"/>
          </a:xfrm>
          <a:extLst/>
        </p:spPr>
        <p:txBody>
          <a:bodyPr rtlCol="0">
            <a:spAutoFit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en-US" sz="4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+mj-ea"/>
                <a:cs typeface="+mj-cs"/>
              </a:rPr>
              <a:t>SONG </a:t>
            </a:r>
            <a:r>
              <a:rPr lang="en-US" sz="4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+mj-ea"/>
                <a:cs typeface="+mj-cs"/>
              </a:rPr>
              <a:t>6 </a:t>
            </a:r>
            <a:r>
              <a:rPr lang="en-US" sz="4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+mj-ea"/>
                <a:cs typeface="+mj-cs"/>
              </a:rPr>
              <a:t/>
            </a:r>
            <a:br>
              <a:rPr lang="en-US" sz="4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+mj-ea"/>
                <a:cs typeface="+mj-cs"/>
              </a:rPr>
            </a:br>
            <a:r>
              <a:rPr lang="en-US" sz="4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+mj-ea"/>
                <a:cs typeface="+mj-cs"/>
              </a:rPr>
              <a:t>BESS WAS BOUND</a:t>
            </a:r>
            <a:endParaRPr lang="en-US" sz="42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ea typeface="+mj-ea"/>
              <a:cs typeface="+mj-cs"/>
            </a:endParaRPr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3322638" y="3392488"/>
            <a:ext cx="5318125" cy="333375"/>
          </a:xfrm>
        </p:spPr>
        <p:txBody>
          <a:bodyPr/>
          <a:lstStyle/>
          <a:p>
            <a:pPr algn="r" eaLnBrk="1" hangingPunct="1">
              <a:defRPr/>
            </a:pPr>
            <a:r>
              <a:rPr lang="en-US" sz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MS PGothic" charset="0"/>
              </a:rPr>
              <a:t>© Copyright 2014 by </a:t>
            </a:r>
            <a:r>
              <a:rPr lang="en-US" sz="1200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MS PGothic" charset="0"/>
              </a:rPr>
              <a:t>Boosey</a:t>
            </a:r>
            <a:r>
              <a:rPr lang="en-US" sz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MS PGothic" charset="0"/>
              </a:rPr>
              <a:t> &amp; Hawkes Music Publishers Ltd </a:t>
            </a:r>
          </a:p>
          <a:p>
            <a:pPr eaLnBrk="1" hangingPunct="1">
              <a:defRPr/>
            </a:pPr>
            <a:endParaRPr lang="en-US" sz="12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MS PGothic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7295" y="656130"/>
            <a:ext cx="2595372" cy="3455003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>
            <a:outerShdw blurRad="50800" dist="38100" dir="2700000" algn="tl" rotWithShape="0">
              <a:srgbClr val="000000">
                <a:alpha val="42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99212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Content Placeholder 2"/>
          <p:cNvSpPr>
            <a:spLocks noGrp="1"/>
          </p:cNvSpPr>
          <p:nvPr>
            <p:ph idx="1"/>
          </p:nvPr>
        </p:nvSpPr>
        <p:spPr>
          <a:xfrm>
            <a:off x="1382713" y="1876085"/>
            <a:ext cx="6376987" cy="3108544"/>
          </a:xfrm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rgbClr val="FFFFFF"/>
                </a:solidFill>
              </a:rPr>
              <a:t>Bess was </a:t>
            </a:r>
            <a:r>
              <a:rPr lang="en-US" sz="2800" b="1" dirty="0" smtClean="0">
                <a:solidFill>
                  <a:srgbClr val="FFFFFF"/>
                </a:solidFill>
              </a:rPr>
              <a:t>bound.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rgbClr val="FFFFFF"/>
                </a:solidFill>
              </a:rPr>
              <a:t>See </a:t>
            </a:r>
            <a:r>
              <a:rPr lang="en-US" sz="2800" b="1" dirty="0">
                <a:solidFill>
                  <a:srgbClr val="FFFFFF"/>
                </a:solidFill>
              </a:rPr>
              <a:t>them </a:t>
            </a:r>
            <a:r>
              <a:rPr lang="en-US" sz="2800" b="1" dirty="0" smtClean="0">
                <a:solidFill>
                  <a:srgbClr val="FFFFFF"/>
                </a:solidFill>
              </a:rPr>
              <a:t>jest.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rgbClr val="FFFFFF"/>
                </a:solidFill>
              </a:rPr>
              <a:t>Tied </a:t>
            </a:r>
            <a:r>
              <a:rPr lang="en-US" sz="2800" b="1" dirty="0">
                <a:solidFill>
                  <a:srgbClr val="FFFFFF"/>
                </a:solidFill>
              </a:rPr>
              <a:t>a rifle beside her, </a:t>
            </a:r>
            <a:endParaRPr lang="en-US" sz="2800" dirty="0" smtClean="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en-US" sz="2800" b="1" dirty="0" smtClean="0">
                <a:solidFill>
                  <a:srgbClr val="FFFFFF"/>
                </a:solidFill>
              </a:rPr>
              <a:t>   pointing </a:t>
            </a:r>
            <a:r>
              <a:rPr lang="en-US" sz="2800" b="1" dirty="0">
                <a:solidFill>
                  <a:srgbClr val="FFFFFF"/>
                </a:solidFill>
              </a:rPr>
              <a:t>at her </a:t>
            </a:r>
            <a:r>
              <a:rPr lang="en-US" sz="2800" b="1" dirty="0" smtClean="0">
                <a:solidFill>
                  <a:srgbClr val="FFFFFF"/>
                </a:solidFill>
              </a:rPr>
              <a:t>breast.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rgbClr val="FFFFFF"/>
                </a:solidFill>
              </a:rPr>
              <a:t>They </a:t>
            </a:r>
            <a:r>
              <a:rPr lang="en-US" sz="2800" b="1" dirty="0">
                <a:solidFill>
                  <a:srgbClr val="FFFFFF"/>
                </a:solidFill>
              </a:rPr>
              <a:t>kissed her in the darkness </a:t>
            </a:r>
            <a:endParaRPr lang="en-US" sz="2800" dirty="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en-US" sz="2800" b="1" dirty="0" smtClean="0">
                <a:solidFill>
                  <a:srgbClr val="FFFFFF"/>
                </a:solidFill>
              </a:rPr>
              <a:t>   and </a:t>
            </a:r>
            <a:r>
              <a:rPr lang="en-US" sz="2800" b="1" dirty="0">
                <a:solidFill>
                  <a:srgbClr val="FFFFFF"/>
                </a:solidFill>
              </a:rPr>
              <a:t>she heard her dead love say: </a:t>
            </a:r>
            <a:endParaRPr lang="en-US" sz="28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06506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Content Placeholder 2"/>
          <p:cNvSpPr>
            <a:spLocks noGrp="1"/>
          </p:cNvSpPr>
          <p:nvPr>
            <p:ph idx="1"/>
          </p:nvPr>
        </p:nvSpPr>
        <p:spPr>
          <a:xfrm>
            <a:off x="1054101" y="2396785"/>
            <a:ext cx="7048500" cy="2074414"/>
          </a:xfrm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rgbClr val="FFFFFF"/>
                </a:solidFill>
              </a:rPr>
              <a:t>‘Look for me by moonlight, </a:t>
            </a:r>
            <a:endParaRPr lang="en-US" sz="2800" b="1" dirty="0" smtClean="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en-US" sz="2800" b="1" dirty="0" smtClean="0">
                <a:solidFill>
                  <a:srgbClr val="FFFFFF"/>
                </a:solidFill>
              </a:rPr>
              <a:t>   watch </a:t>
            </a:r>
            <a:r>
              <a:rPr lang="en-US" sz="2800" b="1" dirty="0">
                <a:solidFill>
                  <a:srgbClr val="FFFFFF"/>
                </a:solidFill>
              </a:rPr>
              <a:t>for me by moonlight, </a:t>
            </a:r>
            <a:endParaRPr lang="en-US" sz="2800" dirty="0" smtClean="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en-US" sz="2800" b="1" dirty="0" smtClean="0">
                <a:solidFill>
                  <a:srgbClr val="FFFFFF"/>
                </a:solidFill>
              </a:rPr>
              <a:t>      I’ll </a:t>
            </a:r>
            <a:r>
              <a:rPr lang="en-US" sz="2800" b="1" dirty="0">
                <a:solidFill>
                  <a:srgbClr val="FFFFFF"/>
                </a:solidFill>
              </a:rPr>
              <a:t>come to you by moonlight</a:t>
            </a:r>
            <a:r>
              <a:rPr lang="en-US" sz="2800" b="1" dirty="0" smtClean="0">
                <a:solidFill>
                  <a:srgbClr val="FFFFFF"/>
                </a:solidFill>
              </a:rPr>
              <a:t>,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rgbClr val="FFFFFF"/>
                </a:solidFill>
              </a:rPr>
              <a:t>         though </a:t>
            </a:r>
            <a:r>
              <a:rPr lang="en-US" sz="2800" b="1" dirty="0">
                <a:solidFill>
                  <a:srgbClr val="FFFFFF"/>
                </a:solidFill>
              </a:rPr>
              <a:t>Hell should bar the way.’ </a:t>
            </a:r>
            <a:endParaRPr lang="en-US" sz="28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02091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Content Placeholder 2"/>
          <p:cNvSpPr>
            <a:spLocks noGrp="1"/>
          </p:cNvSpPr>
          <p:nvPr>
            <p:ph idx="1"/>
          </p:nvPr>
        </p:nvSpPr>
        <p:spPr>
          <a:xfrm>
            <a:off x="1001713" y="2028146"/>
            <a:ext cx="7113587" cy="2074414"/>
          </a:xfrm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rgbClr val="FFFFFF"/>
                </a:solidFill>
              </a:rPr>
              <a:t>Howling, moaning</a:t>
            </a:r>
            <a:r>
              <a:rPr lang="en-US" sz="2800" b="1" dirty="0" smtClean="0">
                <a:solidFill>
                  <a:srgbClr val="FFFFFF"/>
                </a:solidFill>
              </a:rPr>
              <a:t>,</a:t>
            </a:r>
            <a:endParaRPr lang="en-US" sz="2800" b="1" dirty="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en-US" sz="2800" b="1" dirty="0" smtClean="0">
                <a:solidFill>
                  <a:srgbClr val="FFFFFF"/>
                </a:solidFill>
              </a:rPr>
              <a:t>   the </a:t>
            </a:r>
            <a:r>
              <a:rPr lang="en-US" sz="2800" b="1" dirty="0">
                <a:solidFill>
                  <a:srgbClr val="FFFFFF"/>
                </a:solidFill>
              </a:rPr>
              <a:t>wind whistled through the trees, </a:t>
            </a:r>
            <a:endParaRPr lang="en-US" sz="2800" b="1" dirty="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en-US" sz="2800" b="1" dirty="0">
                <a:solidFill>
                  <a:srgbClr val="FFFFFF"/>
                </a:solidFill>
              </a:rPr>
              <a:t>and the highwayman came </a:t>
            </a:r>
            <a:r>
              <a:rPr lang="en-US" sz="2800" b="1" dirty="0" smtClean="0">
                <a:solidFill>
                  <a:srgbClr val="FFFFFF"/>
                </a:solidFill>
              </a:rPr>
              <a:t>riding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rgbClr val="FFFFFF"/>
                </a:solidFill>
              </a:rPr>
              <a:t>   with </a:t>
            </a:r>
            <a:r>
              <a:rPr lang="en-US" sz="2800" b="1" dirty="0">
                <a:solidFill>
                  <a:srgbClr val="FFFFFF"/>
                </a:solidFill>
              </a:rPr>
              <a:t>the moon like a ship on the seas. </a:t>
            </a:r>
            <a:endParaRPr lang="en-US" sz="2800" b="1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Content Placeholder 2"/>
          <p:cNvSpPr>
            <a:spLocks noGrp="1"/>
          </p:cNvSpPr>
          <p:nvPr>
            <p:ph idx="1"/>
          </p:nvPr>
        </p:nvSpPr>
        <p:spPr>
          <a:xfrm>
            <a:off x="1027113" y="1876085"/>
            <a:ext cx="7100887" cy="3108544"/>
          </a:xfrm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rgbClr val="FFFFFF"/>
                </a:solidFill>
              </a:rPr>
              <a:t>Bess was </a:t>
            </a:r>
            <a:r>
              <a:rPr lang="en-US" sz="2800" b="1" dirty="0" smtClean="0">
                <a:solidFill>
                  <a:srgbClr val="FFFFFF"/>
                </a:solidFill>
              </a:rPr>
              <a:t>trapped.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rgbClr val="FFFFFF"/>
                </a:solidFill>
              </a:rPr>
              <a:t>The </a:t>
            </a:r>
            <a:r>
              <a:rPr lang="en-US" sz="2800" b="1" dirty="0">
                <a:solidFill>
                  <a:srgbClr val="FFFFFF"/>
                </a:solidFill>
              </a:rPr>
              <a:t>knots held </a:t>
            </a:r>
            <a:r>
              <a:rPr lang="en-US" sz="2800" b="1" dirty="0" smtClean="0">
                <a:solidFill>
                  <a:srgbClr val="FFFFFF"/>
                </a:solidFill>
              </a:rPr>
              <a:t>good.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rgbClr val="FFFFFF"/>
                </a:solidFill>
              </a:rPr>
              <a:t>She </a:t>
            </a:r>
            <a:r>
              <a:rPr lang="en-US" sz="2800" b="1" dirty="0">
                <a:solidFill>
                  <a:srgbClr val="FFFFFF"/>
                </a:solidFill>
              </a:rPr>
              <a:t>writhed her hands </a:t>
            </a:r>
            <a:endParaRPr lang="en-US" sz="2800" dirty="0" smtClean="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en-US" sz="2800" b="1" dirty="0" smtClean="0">
                <a:solidFill>
                  <a:srgbClr val="FFFFFF"/>
                </a:solidFill>
              </a:rPr>
              <a:t>   until </a:t>
            </a:r>
            <a:r>
              <a:rPr lang="en-US" sz="2800" b="1" dirty="0">
                <a:solidFill>
                  <a:srgbClr val="FFFFFF"/>
                </a:solidFill>
              </a:rPr>
              <a:t>wet with </a:t>
            </a:r>
            <a:r>
              <a:rPr lang="en-US" sz="2800" b="1" dirty="0" smtClean="0">
                <a:solidFill>
                  <a:srgbClr val="FFFFFF"/>
                </a:solidFill>
              </a:rPr>
              <a:t>blood.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rgbClr val="FFFFFF"/>
                </a:solidFill>
              </a:rPr>
              <a:t>She </a:t>
            </a:r>
            <a:r>
              <a:rPr lang="en-US" sz="2800" b="1" dirty="0">
                <a:solidFill>
                  <a:srgbClr val="FFFFFF"/>
                </a:solidFill>
              </a:rPr>
              <a:t>stretched and strained in darkness </a:t>
            </a:r>
            <a:endParaRPr lang="en-US" sz="2800" dirty="0" smtClean="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en-US" sz="2800" b="1" dirty="0" smtClean="0">
                <a:solidFill>
                  <a:srgbClr val="FFFFFF"/>
                </a:solidFill>
              </a:rPr>
              <a:t>   till </a:t>
            </a:r>
            <a:r>
              <a:rPr lang="en-US" sz="2800" b="1" dirty="0">
                <a:solidFill>
                  <a:srgbClr val="FFFFFF"/>
                </a:solidFill>
              </a:rPr>
              <a:t>the trigger at last was hers. </a:t>
            </a:r>
            <a:endParaRPr lang="en-US" sz="28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44463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Content Placeholder 2"/>
          <p:cNvSpPr>
            <a:spLocks noGrp="1"/>
          </p:cNvSpPr>
          <p:nvPr>
            <p:ph idx="1"/>
          </p:nvPr>
        </p:nvSpPr>
        <p:spPr>
          <a:xfrm>
            <a:off x="1054101" y="2396785"/>
            <a:ext cx="7048500" cy="2074414"/>
          </a:xfrm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rgbClr val="FFFFFF"/>
                </a:solidFill>
              </a:rPr>
              <a:t>‘Look for me by moonlight, </a:t>
            </a:r>
            <a:endParaRPr lang="en-US" sz="2800" b="1" dirty="0" smtClean="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en-US" sz="2800" b="1" dirty="0" smtClean="0">
                <a:solidFill>
                  <a:srgbClr val="FFFFFF"/>
                </a:solidFill>
              </a:rPr>
              <a:t>   watch </a:t>
            </a:r>
            <a:r>
              <a:rPr lang="en-US" sz="2800" b="1" dirty="0">
                <a:solidFill>
                  <a:srgbClr val="FFFFFF"/>
                </a:solidFill>
              </a:rPr>
              <a:t>for me by moonlight, </a:t>
            </a:r>
            <a:endParaRPr lang="en-US" sz="2800" dirty="0" smtClean="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en-US" sz="2800" b="1" dirty="0" smtClean="0">
                <a:solidFill>
                  <a:srgbClr val="FFFFFF"/>
                </a:solidFill>
              </a:rPr>
              <a:t>      I’ll </a:t>
            </a:r>
            <a:r>
              <a:rPr lang="en-US" sz="2800" b="1" dirty="0">
                <a:solidFill>
                  <a:srgbClr val="FFFFFF"/>
                </a:solidFill>
              </a:rPr>
              <a:t>come to you by moonlight</a:t>
            </a:r>
            <a:r>
              <a:rPr lang="en-US" sz="2800" b="1" dirty="0" smtClean="0">
                <a:solidFill>
                  <a:srgbClr val="FFFFFF"/>
                </a:solidFill>
              </a:rPr>
              <a:t>,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rgbClr val="FFFFFF"/>
                </a:solidFill>
              </a:rPr>
              <a:t>         though </a:t>
            </a:r>
            <a:r>
              <a:rPr lang="en-US" sz="2800" b="1" dirty="0">
                <a:solidFill>
                  <a:srgbClr val="FFFFFF"/>
                </a:solidFill>
              </a:rPr>
              <a:t>Hell should bar the way.’ </a:t>
            </a:r>
            <a:endParaRPr lang="en-US" sz="28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03172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307602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25632" y="1526405"/>
            <a:ext cx="5415230" cy="2031325"/>
          </a:xfrm>
          <a:extLst/>
        </p:spPr>
        <p:txBody>
          <a:bodyPr rtlCol="0">
            <a:spAutoFit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en-US" sz="4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+mj-ea"/>
                <a:cs typeface="+mj-cs"/>
              </a:rPr>
              <a:t>SONG </a:t>
            </a:r>
            <a:r>
              <a:rPr lang="en-US" sz="4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+mj-ea"/>
                <a:cs typeface="+mj-cs"/>
              </a:rPr>
              <a:t>7 </a:t>
            </a:r>
            <a:r>
              <a:rPr lang="en-US" sz="4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+mj-ea"/>
                <a:cs typeface="+mj-cs"/>
              </a:rPr>
              <a:t/>
            </a:r>
            <a:br>
              <a:rPr lang="en-US" sz="4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+mj-ea"/>
                <a:cs typeface="+mj-cs"/>
              </a:rPr>
            </a:br>
            <a:r>
              <a:rPr lang="en-US" sz="4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+mj-ea"/>
                <a:cs typeface="+mj-cs"/>
              </a:rPr>
              <a:t>THE HIGHWAYMAN APPROACHES </a:t>
            </a:r>
            <a:r>
              <a:rPr lang="en-US" sz="18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+mj-ea"/>
                <a:cs typeface="+mj-cs"/>
              </a:rPr>
              <a:t>(part 1)</a:t>
            </a:r>
            <a:endParaRPr lang="en-US" sz="1800" i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ea typeface="+mj-ea"/>
              <a:cs typeface="+mj-cs"/>
            </a:endParaRPr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3322638" y="3633788"/>
            <a:ext cx="5318125" cy="333375"/>
          </a:xfrm>
        </p:spPr>
        <p:txBody>
          <a:bodyPr/>
          <a:lstStyle/>
          <a:p>
            <a:pPr algn="r" eaLnBrk="1" hangingPunct="1">
              <a:defRPr/>
            </a:pPr>
            <a:r>
              <a:rPr lang="en-US" sz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MS PGothic" charset="0"/>
              </a:rPr>
              <a:t>© Copyright 2014 by </a:t>
            </a:r>
            <a:r>
              <a:rPr lang="en-US" sz="1200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MS PGothic" charset="0"/>
              </a:rPr>
              <a:t>Boosey</a:t>
            </a:r>
            <a:r>
              <a:rPr lang="en-US" sz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MS PGothic" charset="0"/>
              </a:rPr>
              <a:t> &amp; Hawkes Music Publishers Ltd </a:t>
            </a:r>
          </a:p>
          <a:p>
            <a:pPr eaLnBrk="1" hangingPunct="1">
              <a:defRPr/>
            </a:pPr>
            <a:endParaRPr lang="en-US" sz="12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MS PGothic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7295" y="656130"/>
            <a:ext cx="2595372" cy="3455003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>
            <a:outerShdw blurRad="50800" dist="38100" dir="2700000" algn="tl" rotWithShape="0">
              <a:srgbClr val="000000">
                <a:alpha val="42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83110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Content Placeholder 2"/>
          <p:cNvSpPr>
            <a:spLocks noGrp="1"/>
          </p:cNvSpPr>
          <p:nvPr>
            <p:ph idx="1"/>
          </p:nvPr>
        </p:nvSpPr>
        <p:spPr>
          <a:xfrm>
            <a:off x="977901" y="1876085"/>
            <a:ext cx="7200900" cy="3108544"/>
          </a:xfrm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They heard the sound of horse’s hooves; </a:t>
            </a:r>
            <a:endParaRPr lang="en-US" sz="2800" b="1" dirty="0" smtClean="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en-US" sz="2800" b="1" dirty="0" smtClean="0">
                <a:solidFill>
                  <a:srgbClr val="FFFFFF"/>
                </a:solidFill>
              </a:rPr>
              <a:t>   the </a:t>
            </a:r>
            <a:r>
              <a:rPr lang="en-US" sz="2800" b="1" dirty="0">
                <a:solidFill>
                  <a:srgbClr val="FFFFFF"/>
                </a:solidFill>
              </a:rPr>
              <a:t>highwayman appeared. </a:t>
            </a:r>
            <a:endParaRPr lang="en-US" sz="2800" dirty="0" smtClean="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en-US" sz="2800" b="1" dirty="0" smtClean="0">
                <a:solidFill>
                  <a:srgbClr val="FFFFFF"/>
                </a:solidFill>
              </a:rPr>
              <a:t>She </a:t>
            </a:r>
            <a:r>
              <a:rPr lang="en-US" sz="2800" b="1" dirty="0">
                <a:solidFill>
                  <a:srgbClr val="FFFFFF"/>
                </a:solidFill>
              </a:rPr>
              <a:t>stood up at attention</a:t>
            </a:r>
            <a:r>
              <a:rPr lang="en-US" sz="2800" b="1" dirty="0" smtClean="0">
                <a:solidFill>
                  <a:srgbClr val="FFFFFF"/>
                </a:solidFill>
              </a:rPr>
              <a:t>,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rgbClr val="FFFFFF"/>
                </a:solidFill>
              </a:rPr>
              <a:t>   the </a:t>
            </a:r>
            <a:r>
              <a:rPr lang="en-US" sz="2800" b="1" dirty="0">
                <a:solidFill>
                  <a:srgbClr val="FFFFFF"/>
                </a:solidFill>
              </a:rPr>
              <a:t>barrel beneath her breast. </a:t>
            </a:r>
            <a:endParaRPr lang="en-US" sz="2800" dirty="0" smtClean="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en-US" sz="2800" b="1" dirty="0" smtClean="0">
                <a:solidFill>
                  <a:srgbClr val="FFFFFF"/>
                </a:solidFill>
              </a:rPr>
              <a:t>Her </a:t>
            </a:r>
            <a:r>
              <a:rPr lang="en-US" sz="2800" b="1" dirty="0">
                <a:solidFill>
                  <a:srgbClr val="FFFFFF"/>
                </a:solidFill>
              </a:rPr>
              <a:t>finger moved in the moonlight</a:t>
            </a:r>
            <a:r>
              <a:rPr lang="en-US" sz="2800" b="1" dirty="0" smtClean="0">
                <a:solidFill>
                  <a:srgbClr val="FFFFFF"/>
                </a:solidFill>
              </a:rPr>
              <a:t>;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rgbClr val="FFFFFF"/>
                </a:solidFill>
              </a:rPr>
              <a:t>   she </a:t>
            </a:r>
            <a:r>
              <a:rPr lang="en-US" sz="2800" b="1" dirty="0">
                <a:solidFill>
                  <a:srgbClr val="FFFFFF"/>
                </a:solidFill>
              </a:rPr>
              <a:t>warned him with her death. </a:t>
            </a:r>
            <a:endParaRPr lang="en-US" sz="28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10475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403825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25632" y="1526405"/>
            <a:ext cx="5415230" cy="2031325"/>
          </a:xfrm>
          <a:extLst/>
        </p:spPr>
        <p:txBody>
          <a:bodyPr rtlCol="0">
            <a:spAutoFit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en-US" sz="4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+mj-ea"/>
                <a:cs typeface="+mj-cs"/>
              </a:rPr>
              <a:t>SONG </a:t>
            </a:r>
            <a:r>
              <a:rPr lang="en-US" sz="4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+mj-ea"/>
                <a:cs typeface="+mj-cs"/>
              </a:rPr>
              <a:t>8</a:t>
            </a:r>
            <a:r>
              <a:rPr lang="en-US" sz="4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4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+mj-ea"/>
                <a:cs typeface="+mj-cs"/>
              </a:rPr>
              <a:t/>
            </a:r>
            <a:br>
              <a:rPr lang="en-US" sz="4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+mj-ea"/>
                <a:cs typeface="+mj-cs"/>
              </a:rPr>
            </a:br>
            <a:r>
              <a:rPr lang="en-US" sz="4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+mj-ea"/>
                <a:cs typeface="+mj-cs"/>
              </a:rPr>
              <a:t>THE HIGHWAYMAN APPROACHES </a:t>
            </a:r>
            <a:r>
              <a:rPr lang="en-US" sz="18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+mj-ea"/>
                <a:cs typeface="+mj-cs"/>
              </a:rPr>
              <a:t>(part 2)</a:t>
            </a:r>
            <a:endParaRPr lang="en-US" sz="1800" i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ea typeface="+mj-ea"/>
              <a:cs typeface="+mj-cs"/>
            </a:endParaRPr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3322638" y="3633788"/>
            <a:ext cx="5318125" cy="333375"/>
          </a:xfrm>
        </p:spPr>
        <p:txBody>
          <a:bodyPr/>
          <a:lstStyle/>
          <a:p>
            <a:pPr algn="r" eaLnBrk="1" hangingPunct="1">
              <a:defRPr/>
            </a:pPr>
            <a:r>
              <a:rPr lang="en-US" sz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MS PGothic" charset="0"/>
              </a:rPr>
              <a:t>© Copyright 2014 by </a:t>
            </a:r>
            <a:r>
              <a:rPr lang="en-US" sz="1200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MS PGothic" charset="0"/>
              </a:rPr>
              <a:t>Boosey</a:t>
            </a:r>
            <a:r>
              <a:rPr lang="en-US" sz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MS PGothic" charset="0"/>
              </a:rPr>
              <a:t> &amp; Hawkes Music Publishers Ltd </a:t>
            </a:r>
          </a:p>
          <a:p>
            <a:pPr eaLnBrk="1" hangingPunct="1">
              <a:defRPr/>
            </a:pPr>
            <a:endParaRPr lang="en-US" sz="12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MS PGothic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7295" y="656130"/>
            <a:ext cx="2595372" cy="3455003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>
            <a:outerShdw blurRad="50800" dist="38100" dir="2700000" algn="tl" rotWithShape="0">
              <a:srgbClr val="000000">
                <a:alpha val="42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73872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Content Placeholder 2"/>
          <p:cNvSpPr>
            <a:spLocks noGrp="1"/>
          </p:cNvSpPr>
          <p:nvPr>
            <p:ph idx="1"/>
          </p:nvPr>
        </p:nvSpPr>
        <p:spPr>
          <a:xfrm>
            <a:off x="977901" y="1876085"/>
            <a:ext cx="7200900" cy="3108544"/>
          </a:xfrm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Then back he spurred, </a:t>
            </a:r>
            <a:endParaRPr lang="en-US" sz="2800" b="1" dirty="0" smtClean="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en-US" sz="2800" b="1" dirty="0" smtClean="0">
                <a:solidFill>
                  <a:srgbClr val="FFFFFF"/>
                </a:solidFill>
              </a:rPr>
              <a:t>   went </a:t>
            </a:r>
            <a:r>
              <a:rPr lang="en-US" sz="2800" b="1" dirty="0">
                <a:solidFill>
                  <a:srgbClr val="FFFFFF"/>
                </a:solidFill>
              </a:rPr>
              <a:t>back to the inn, </a:t>
            </a:r>
            <a:endParaRPr lang="en-US" sz="2800" dirty="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en-US" sz="2800" b="1" dirty="0" smtClean="0">
                <a:solidFill>
                  <a:srgbClr val="FFFFFF"/>
                </a:solidFill>
              </a:rPr>
              <a:t>      his </a:t>
            </a:r>
            <a:r>
              <a:rPr lang="en-US" sz="2800" b="1" dirty="0">
                <a:solidFill>
                  <a:srgbClr val="FFFFFF"/>
                </a:solidFill>
              </a:rPr>
              <a:t>rapier brandished high. </a:t>
            </a:r>
            <a:endParaRPr lang="en-US" sz="2800" b="1" dirty="0" smtClean="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en-US" sz="2800" b="1" dirty="0" smtClean="0">
                <a:solidFill>
                  <a:srgbClr val="FFFFFF"/>
                </a:solidFill>
              </a:rPr>
              <a:t>They </a:t>
            </a:r>
            <a:r>
              <a:rPr lang="en-US" sz="2800" b="1" dirty="0">
                <a:solidFill>
                  <a:srgbClr val="FFFFFF"/>
                </a:solidFill>
              </a:rPr>
              <a:t>shot him down on the highway. </a:t>
            </a:r>
            <a:endParaRPr lang="en-US" sz="2800" b="1" dirty="0" smtClean="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en-US" sz="2800" b="1" dirty="0" smtClean="0">
                <a:solidFill>
                  <a:srgbClr val="FFFFFF"/>
                </a:solidFill>
              </a:rPr>
              <a:t>He </a:t>
            </a:r>
            <a:r>
              <a:rPr lang="en-US" sz="2800" b="1" dirty="0">
                <a:solidFill>
                  <a:srgbClr val="FFFFFF"/>
                </a:solidFill>
              </a:rPr>
              <a:t>lay in his blood on the highway </a:t>
            </a:r>
            <a:endParaRPr lang="en-US" sz="2800" dirty="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en-US" sz="2800" b="1" dirty="0" smtClean="0">
                <a:solidFill>
                  <a:srgbClr val="FFFFFF"/>
                </a:solidFill>
              </a:rPr>
              <a:t>   with </a:t>
            </a:r>
            <a:r>
              <a:rPr lang="en-US" sz="2800" b="1" dirty="0">
                <a:solidFill>
                  <a:srgbClr val="FFFFFF"/>
                </a:solidFill>
              </a:rPr>
              <a:t>the bunch of lace at his throat. </a:t>
            </a:r>
            <a:endParaRPr lang="en-US" sz="28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14575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411807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25632" y="1526405"/>
            <a:ext cx="5415230" cy="2031325"/>
          </a:xfrm>
          <a:extLst/>
        </p:spPr>
        <p:txBody>
          <a:bodyPr rtlCol="0">
            <a:spAutoFit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en-US" sz="4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+mj-ea"/>
                <a:cs typeface="+mj-cs"/>
              </a:rPr>
              <a:t>SONG </a:t>
            </a:r>
            <a:r>
              <a:rPr lang="en-US" sz="4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+mj-ea"/>
                <a:cs typeface="+mj-cs"/>
              </a:rPr>
              <a:t>9</a:t>
            </a:r>
            <a:r>
              <a:rPr lang="en-US" sz="4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4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+mj-ea"/>
                <a:cs typeface="+mj-cs"/>
              </a:rPr>
              <a:t/>
            </a:r>
            <a:br>
              <a:rPr lang="en-US" sz="4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+mj-ea"/>
                <a:cs typeface="+mj-cs"/>
              </a:rPr>
            </a:br>
            <a:r>
              <a:rPr lang="en-US" sz="4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+mj-ea"/>
                <a:cs typeface="+mj-cs"/>
              </a:rPr>
              <a:t>AND STILL OF A WINTER’S NIGHT</a:t>
            </a:r>
            <a:endParaRPr lang="en-US" sz="1800" i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ea typeface="+mj-ea"/>
              <a:cs typeface="+mj-cs"/>
            </a:endParaRPr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3322638" y="3633788"/>
            <a:ext cx="5318125" cy="333375"/>
          </a:xfrm>
        </p:spPr>
        <p:txBody>
          <a:bodyPr/>
          <a:lstStyle/>
          <a:p>
            <a:pPr algn="r" eaLnBrk="1" hangingPunct="1">
              <a:defRPr/>
            </a:pPr>
            <a:r>
              <a:rPr lang="en-US" sz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MS PGothic" charset="0"/>
              </a:rPr>
              <a:t>© Copyright 2014 by </a:t>
            </a:r>
            <a:r>
              <a:rPr lang="en-US" sz="1200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MS PGothic" charset="0"/>
              </a:rPr>
              <a:t>Boosey</a:t>
            </a:r>
            <a:r>
              <a:rPr lang="en-US" sz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MS PGothic" charset="0"/>
              </a:rPr>
              <a:t> &amp; Hawkes Music Publishers Ltd </a:t>
            </a:r>
          </a:p>
          <a:p>
            <a:pPr eaLnBrk="1" hangingPunct="1">
              <a:defRPr/>
            </a:pPr>
            <a:endParaRPr lang="en-US" sz="12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MS PGothic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7295" y="656130"/>
            <a:ext cx="2595372" cy="3455003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>
            <a:outerShdw blurRad="50800" dist="38100" dir="2700000" algn="tl" rotWithShape="0">
              <a:srgbClr val="000000">
                <a:alpha val="42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15147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774718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Content Placeholder 2"/>
          <p:cNvSpPr>
            <a:spLocks noGrp="1"/>
          </p:cNvSpPr>
          <p:nvPr>
            <p:ph idx="1"/>
          </p:nvPr>
        </p:nvSpPr>
        <p:spPr>
          <a:xfrm>
            <a:off x="977901" y="1355385"/>
            <a:ext cx="7200900" cy="4142673"/>
          </a:xfrm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rgbClr val="FFFFFF"/>
                </a:solidFill>
              </a:rPr>
              <a:t>And still of a winter’s night, they say</a:t>
            </a:r>
            <a:r>
              <a:rPr lang="en-US" sz="2800" b="1" dirty="0" smtClean="0">
                <a:solidFill>
                  <a:srgbClr val="FFFFFF"/>
                </a:solidFill>
              </a:rPr>
              <a:t>,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rgbClr val="FFFFFF"/>
                </a:solidFill>
              </a:rPr>
              <a:t>   when </a:t>
            </a:r>
            <a:r>
              <a:rPr lang="en-US" sz="2800" b="1" dirty="0">
                <a:solidFill>
                  <a:srgbClr val="FFFFFF"/>
                </a:solidFill>
              </a:rPr>
              <a:t>the wind is in the trees, </a:t>
            </a:r>
            <a:endParaRPr lang="en-US" sz="2800" dirty="0" smtClean="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en-US" sz="2800" b="1" dirty="0" smtClean="0">
                <a:solidFill>
                  <a:srgbClr val="FFFFFF"/>
                </a:solidFill>
              </a:rPr>
              <a:t>      when </a:t>
            </a:r>
            <a:r>
              <a:rPr lang="en-US" sz="2800" b="1" dirty="0">
                <a:solidFill>
                  <a:srgbClr val="FFFFFF"/>
                </a:solidFill>
              </a:rPr>
              <a:t>the moon is a ghostly </a:t>
            </a:r>
            <a:r>
              <a:rPr lang="en-US" sz="2800" b="1" dirty="0" smtClean="0">
                <a:solidFill>
                  <a:srgbClr val="FFFFFF"/>
                </a:solidFill>
              </a:rPr>
              <a:t>galleon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rgbClr val="FFFFFF"/>
                </a:solidFill>
              </a:rPr>
              <a:t>         tossed </a:t>
            </a:r>
            <a:r>
              <a:rPr lang="en-US" sz="2800" b="1" dirty="0">
                <a:solidFill>
                  <a:srgbClr val="FFFFFF"/>
                </a:solidFill>
              </a:rPr>
              <a:t>upon cloudy seas, </a:t>
            </a:r>
            <a:endParaRPr lang="en-US" sz="2800" dirty="0" smtClean="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en-US" sz="2800" b="1" dirty="0" smtClean="0">
                <a:solidFill>
                  <a:srgbClr val="FFFFFF"/>
                </a:solidFill>
              </a:rPr>
              <a:t>when </a:t>
            </a:r>
            <a:r>
              <a:rPr lang="en-US" sz="2800" b="1" dirty="0">
                <a:solidFill>
                  <a:srgbClr val="FFFFFF"/>
                </a:solidFill>
              </a:rPr>
              <a:t>the road is a ribbon of </a:t>
            </a:r>
            <a:r>
              <a:rPr lang="en-US" sz="2800" b="1" dirty="0" smtClean="0">
                <a:solidFill>
                  <a:srgbClr val="FFFFFF"/>
                </a:solidFill>
              </a:rPr>
              <a:t>moonlight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rgbClr val="FFFFFF"/>
                </a:solidFill>
              </a:rPr>
              <a:t>   over </a:t>
            </a:r>
            <a:r>
              <a:rPr lang="en-US" sz="2800" b="1" dirty="0">
                <a:solidFill>
                  <a:srgbClr val="FFFFFF"/>
                </a:solidFill>
              </a:rPr>
              <a:t>the purple moor, </a:t>
            </a:r>
            <a:endParaRPr lang="en-US" sz="2800" dirty="0" smtClean="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en-US" sz="2800" b="1" dirty="0" smtClean="0">
                <a:solidFill>
                  <a:srgbClr val="FFFFFF"/>
                </a:solidFill>
              </a:rPr>
              <a:t>      a </a:t>
            </a:r>
            <a:r>
              <a:rPr lang="en-US" sz="2800" b="1" dirty="0">
                <a:solidFill>
                  <a:srgbClr val="FFFFFF"/>
                </a:solidFill>
              </a:rPr>
              <a:t>highwayman comes riding </a:t>
            </a:r>
            <a:endParaRPr lang="en-US" sz="2800" b="1" dirty="0" smtClean="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en-US" sz="2800" b="1" dirty="0" smtClean="0">
                <a:solidFill>
                  <a:srgbClr val="FFFFFF"/>
                </a:solidFill>
              </a:rPr>
              <a:t>         up </a:t>
            </a:r>
            <a:r>
              <a:rPr lang="en-US" sz="2800" b="1" dirty="0">
                <a:solidFill>
                  <a:srgbClr val="FFFFFF"/>
                </a:solidFill>
              </a:rPr>
              <a:t>to the old inn-door. </a:t>
            </a:r>
            <a:endParaRPr lang="en-US" sz="28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22461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Content Placeholder 2"/>
          <p:cNvSpPr>
            <a:spLocks noGrp="1"/>
          </p:cNvSpPr>
          <p:nvPr>
            <p:ph idx="1"/>
          </p:nvPr>
        </p:nvSpPr>
        <p:spPr>
          <a:xfrm>
            <a:off x="508000" y="1355385"/>
            <a:ext cx="8216900" cy="4142673"/>
          </a:xfrm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rgbClr val="FFFFFF"/>
                </a:solidFill>
              </a:rPr>
              <a:t>Over the cobbles he clatters still </a:t>
            </a:r>
            <a:endParaRPr lang="en-US" sz="2800" b="1" dirty="0" smtClean="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en-US" sz="2800" b="1" dirty="0" smtClean="0">
                <a:solidFill>
                  <a:srgbClr val="FFFFFF"/>
                </a:solidFill>
              </a:rPr>
              <a:t>   and </a:t>
            </a:r>
            <a:r>
              <a:rPr lang="en-US" sz="2800" b="1" dirty="0">
                <a:solidFill>
                  <a:srgbClr val="FFFFFF"/>
                </a:solidFill>
              </a:rPr>
              <a:t>he sees the dark inn-yard; </a:t>
            </a:r>
            <a:endParaRPr lang="en-US" sz="2800" dirty="0" smtClean="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en-US" sz="2800" b="1" dirty="0" smtClean="0">
                <a:solidFill>
                  <a:srgbClr val="FFFFFF"/>
                </a:solidFill>
              </a:rPr>
              <a:t>      and </a:t>
            </a:r>
            <a:r>
              <a:rPr lang="en-US" sz="2800" b="1" dirty="0">
                <a:solidFill>
                  <a:srgbClr val="FFFFFF"/>
                </a:solidFill>
              </a:rPr>
              <a:t>he taps with his whip on the shutters, </a:t>
            </a:r>
            <a:endParaRPr lang="en-US" sz="2800" b="1" dirty="0" smtClean="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en-US" sz="2800" b="1" dirty="0" smtClean="0">
                <a:solidFill>
                  <a:srgbClr val="FFFFFF"/>
                </a:solidFill>
              </a:rPr>
              <a:t>         but </a:t>
            </a:r>
            <a:r>
              <a:rPr lang="en-US" sz="2800" b="1" dirty="0">
                <a:solidFill>
                  <a:srgbClr val="FFFFFF"/>
                </a:solidFill>
              </a:rPr>
              <a:t>all is locked and barred; </a:t>
            </a:r>
            <a:endParaRPr lang="en-US" sz="2800" dirty="0" smtClean="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en-US" sz="2800" b="1" dirty="0" smtClean="0">
                <a:solidFill>
                  <a:srgbClr val="FFFFFF"/>
                </a:solidFill>
              </a:rPr>
              <a:t>Still </a:t>
            </a:r>
            <a:r>
              <a:rPr lang="en-US" sz="2800" b="1" dirty="0">
                <a:solidFill>
                  <a:srgbClr val="FFFFFF"/>
                </a:solidFill>
              </a:rPr>
              <a:t>he whistles a tune to the window</a:t>
            </a:r>
            <a:r>
              <a:rPr lang="en-US" sz="2800" b="1" dirty="0" smtClean="0">
                <a:solidFill>
                  <a:srgbClr val="FFFFFF"/>
                </a:solidFill>
              </a:rPr>
              <a:t>;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rgbClr val="FFFFFF"/>
                </a:solidFill>
              </a:rPr>
              <a:t>   who </a:t>
            </a:r>
            <a:r>
              <a:rPr lang="en-US" sz="2800" b="1" dirty="0">
                <a:solidFill>
                  <a:srgbClr val="FFFFFF"/>
                </a:solidFill>
              </a:rPr>
              <a:t>should be waiting there </a:t>
            </a:r>
            <a:endParaRPr lang="en-US" sz="2800" dirty="0" smtClean="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en-US" sz="2800" b="1" dirty="0" smtClean="0">
                <a:solidFill>
                  <a:srgbClr val="FFFFFF"/>
                </a:solidFill>
              </a:rPr>
              <a:t>      but </a:t>
            </a:r>
            <a:r>
              <a:rPr lang="en-US" sz="2800" b="1" dirty="0">
                <a:solidFill>
                  <a:srgbClr val="FFFFFF"/>
                </a:solidFill>
              </a:rPr>
              <a:t>the landlord’s black-eyed daughter</a:t>
            </a:r>
            <a:r>
              <a:rPr lang="en-US" sz="2800" b="1" dirty="0" smtClean="0">
                <a:solidFill>
                  <a:srgbClr val="FFFFFF"/>
                </a:solidFill>
              </a:rPr>
              <a:t>,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rgbClr val="FFFFFF"/>
                </a:solidFill>
              </a:rPr>
              <a:t>         love</a:t>
            </a:r>
            <a:r>
              <a:rPr lang="en-US" sz="2800" b="1" dirty="0">
                <a:solidFill>
                  <a:srgbClr val="FFFFFF"/>
                </a:solidFill>
              </a:rPr>
              <a:t>-knot in her hair. </a:t>
            </a:r>
            <a:endParaRPr lang="en-US" sz="28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5463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Content Placeholder 2"/>
          <p:cNvSpPr>
            <a:spLocks noGrp="1"/>
          </p:cNvSpPr>
          <p:nvPr>
            <p:ph idx="1"/>
          </p:nvPr>
        </p:nvSpPr>
        <p:spPr>
          <a:xfrm>
            <a:off x="1206500" y="2278970"/>
            <a:ext cx="6731000" cy="2074414"/>
          </a:xfrm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rgbClr val="FFFFFF"/>
                </a:solidFill>
              </a:rPr>
              <a:t>‘Look for me in the moonlight, </a:t>
            </a:r>
            <a:endParaRPr lang="en-US" sz="2800" b="1" dirty="0" smtClean="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en-US" sz="2800" b="1" dirty="0" smtClean="0">
                <a:solidFill>
                  <a:srgbClr val="FFFFFF"/>
                </a:solidFill>
              </a:rPr>
              <a:t>   watch </a:t>
            </a:r>
            <a:r>
              <a:rPr lang="en-US" sz="2800" b="1" dirty="0">
                <a:solidFill>
                  <a:srgbClr val="FFFFFF"/>
                </a:solidFill>
              </a:rPr>
              <a:t>for me in the moonlight, </a:t>
            </a:r>
            <a:endParaRPr lang="en-US" sz="2800" dirty="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en-US" sz="2800" b="1" dirty="0" smtClean="0">
                <a:solidFill>
                  <a:srgbClr val="FFFFFF"/>
                </a:solidFill>
              </a:rPr>
              <a:t>      I’ll </a:t>
            </a:r>
            <a:r>
              <a:rPr lang="en-US" sz="2800" b="1" dirty="0">
                <a:solidFill>
                  <a:srgbClr val="FFFFFF"/>
                </a:solidFill>
              </a:rPr>
              <a:t>come to you in the moonlight, </a:t>
            </a:r>
            <a:endParaRPr lang="en-US" sz="2800" b="1" dirty="0" smtClean="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en-US" sz="2800" b="1" dirty="0" smtClean="0">
                <a:solidFill>
                  <a:srgbClr val="FFFFFF"/>
                </a:solidFill>
              </a:rPr>
              <a:t>         though </a:t>
            </a:r>
            <a:r>
              <a:rPr lang="en-US" sz="2800" b="1" dirty="0">
                <a:solidFill>
                  <a:srgbClr val="FFFFFF"/>
                </a:solidFill>
              </a:rPr>
              <a:t>hell should bar the way. </a:t>
            </a:r>
            <a:endParaRPr lang="en-US" sz="28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08372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Content Placeholder 2"/>
          <p:cNvSpPr>
            <a:spLocks noGrp="1"/>
          </p:cNvSpPr>
          <p:nvPr>
            <p:ph idx="1"/>
          </p:nvPr>
        </p:nvSpPr>
        <p:spPr>
          <a:xfrm>
            <a:off x="1206500" y="2278970"/>
            <a:ext cx="6731000" cy="2074414"/>
          </a:xfrm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rgbClr val="FFFFFF"/>
                </a:solidFill>
              </a:rPr>
              <a:t>‘Look for me in the moonlight, </a:t>
            </a:r>
            <a:endParaRPr lang="en-US" sz="2800" b="1" dirty="0" smtClean="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en-US" sz="2800" b="1" dirty="0" smtClean="0">
                <a:solidFill>
                  <a:srgbClr val="FFFFFF"/>
                </a:solidFill>
              </a:rPr>
              <a:t>   watch </a:t>
            </a:r>
            <a:r>
              <a:rPr lang="en-US" sz="2800" b="1" dirty="0">
                <a:solidFill>
                  <a:srgbClr val="FFFFFF"/>
                </a:solidFill>
              </a:rPr>
              <a:t>for me in the moonlight, </a:t>
            </a:r>
            <a:endParaRPr lang="en-US" sz="2800" dirty="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en-US" sz="2800" b="1" dirty="0" smtClean="0">
                <a:solidFill>
                  <a:srgbClr val="FFFFFF"/>
                </a:solidFill>
              </a:rPr>
              <a:t>      I’ll </a:t>
            </a:r>
            <a:r>
              <a:rPr lang="en-US" sz="2800" b="1" dirty="0">
                <a:solidFill>
                  <a:srgbClr val="FFFFFF"/>
                </a:solidFill>
              </a:rPr>
              <a:t>come to you in the moonlight, </a:t>
            </a:r>
            <a:endParaRPr lang="en-US" sz="2800" b="1" dirty="0" smtClean="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en-US" sz="2800" b="1" dirty="0" smtClean="0">
                <a:solidFill>
                  <a:srgbClr val="FFFFFF"/>
                </a:solidFill>
              </a:rPr>
              <a:t>         though </a:t>
            </a:r>
            <a:r>
              <a:rPr lang="en-US" sz="2800" b="1" dirty="0">
                <a:solidFill>
                  <a:srgbClr val="FFFFFF"/>
                </a:solidFill>
              </a:rPr>
              <a:t>hell should bar the way. </a:t>
            </a:r>
            <a:endParaRPr lang="en-US" sz="28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6305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662501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25632" y="1849570"/>
            <a:ext cx="5415230" cy="1384995"/>
          </a:xfrm>
          <a:extLst/>
        </p:spPr>
        <p:txBody>
          <a:bodyPr rtlCol="0">
            <a:spAutoFit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en-US" sz="4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+mj-ea"/>
                <a:cs typeface="+mj-cs"/>
              </a:rPr>
              <a:t>SONG </a:t>
            </a:r>
            <a:r>
              <a:rPr lang="en-US" sz="4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+mj-ea"/>
                <a:cs typeface="+mj-cs"/>
              </a:rPr>
              <a:t>2 </a:t>
            </a:r>
            <a:r>
              <a:rPr lang="en-US" sz="4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+mj-ea"/>
                <a:cs typeface="+mj-cs"/>
              </a:rPr>
              <a:t/>
            </a:r>
            <a:br>
              <a:rPr lang="en-US" sz="4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+mj-ea"/>
                <a:cs typeface="+mj-cs"/>
              </a:rPr>
            </a:br>
            <a:r>
              <a:rPr lang="en-US" sz="4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+mj-ea"/>
                <a:cs typeface="+mj-cs"/>
              </a:rPr>
              <a:t>BESS</a:t>
            </a:r>
            <a:endParaRPr lang="en-US" sz="42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ea typeface="+mj-ea"/>
              <a:cs typeface="+mj-cs"/>
            </a:endParaRPr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3322638" y="3671888"/>
            <a:ext cx="5318125" cy="333375"/>
          </a:xfrm>
        </p:spPr>
        <p:txBody>
          <a:bodyPr/>
          <a:lstStyle/>
          <a:p>
            <a:pPr algn="r" eaLnBrk="1" hangingPunct="1">
              <a:defRPr/>
            </a:pPr>
            <a:r>
              <a:rPr lang="en-US" sz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MS PGothic" charset="0"/>
              </a:rPr>
              <a:t>© Copyright 2014 by </a:t>
            </a:r>
            <a:r>
              <a:rPr lang="en-US" sz="1200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MS PGothic" charset="0"/>
              </a:rPr>
              <a:t>Boosey</a:t>
            </a:r>
            <a:r>
              <a:rPr lang="en-US" sz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MS PGothic" charset="0"/>
              </a:rPr>
              <a:t> &amp; Hawkes Music Publishers Ltd </a:t>
            </a:r>
          </a:p>
          <a:p>
            <a:pPr eaLnBrk="1" hangingPunct="1">
              <a:defRPr/>
            </a:pPr>
            <a:endParaRPr lang="en-US" sz="12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MS PGothic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7295" y="656130"/>
            <a:ext cx="2595372" cy="3455003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>
            <a:outerShdw blurRad="50800" dist="38100" dir="2700000" algn="tl" rotWithShape="0">
              <a:srgbClr val="000000">
                <a:alpha val="42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20270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Content Placeholder 2"/>
          <p:cNvSpPr>
            <a:spLocks noGrp="1"/>
          </p:cNvSpPr>
          <p:nvPr>
            <p:ph idx="1"/>
          </p:nvPr>
        </p:nvSpPr>
        <p:spPr>
          <a:xfrm>
            <a:off x="1219201" y="1621746"/>
            <a:ext cx="6705600" cy="3625608"/>
          </a:xfrm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2800" b="1" dirty="0" smtClean="0">
                <a:solidFill>
                  <a:srgbClr val="FFFFFF"/>
                </a:solidFill>
              </a:rPr>
              <a:t>ALL:	With </a:t>
            </a:r>
            <a:r>
              <a:rPr lang="en-US" sz="2800" b="1" dirty="0">
                <a:solidFill>
                  <a:srgbClr val="FFFFFF"/>
                </a:solidFill>
              </a:rPr>
              <a:t>his French cocked-hat </a:t>
            </a:r>
            <a:endParaRPr lang="en-US" sz="2800" b="1" dirty="0" smtClean="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en-US" sz="2800" b="1" dirty="0" smtClean="0">
                <a:solidFill>
                  <a:srgbClr val="FFFFFF"/>
                </a:solidFill>
              </a:rPr>
              <a:t>		   and </a:t>
            </a:r>
            <a:r>
              <a:rPr lang="en-US" sz="2800" b="1" dirty="0">
                <a:solidFill>
                  <a:srgbClr val="FFFFFF"/>
                </a:solidFill>
              </a:rPr>
              <a:t>his </a:t>
            </a:r>
            <a:r>
              <a:rPr lang="en-US" sz="2800" b="1" dirty="0" err="1">
                <a:solidFill>
                  <a:srgbClr val="FFFFFF"/>
                </a:solidFill>
              </a:rPr>
              <a:t>swagg’ring</a:t>
            </a:r>
            <a:r>
              <a:rPr lang="en-US" sz="2800" b="1" dirty="0">
                <a:solidFill>
                  <a:srgbClr val="FFFFFF"/>
                </a:solidFill>
              </a:rPr>
              <a:t> air </a:t>
            </a:r>
            <a:endParaRPr lang="en-US" sz="2800" dirty="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en-US" sz="2800" b="1" dirty="0" smtClean="0">
                <a:solidFill>
                  <a:srgbClr val="FFFFFF"/>
                </a:solidFill>
              </a:rPr>
              <a:t>		and </a:t>
            </a:r>
            <a:r>
              <a:rPr lang="en-US" sz="2800" b="1" dirty="0">
                <a:solidFill>
                  <a:srgbClr val="FFFFFF"/>
                </a:solidFill>
              </a:rPr>
              <a:t>a flash at his chin </a:t>
            </a:r>
            <a:endParaRPr lang="en-US" sz="2800" b="1" dirty="0" smtClean="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en-US" sz="2800" b="1" dirty="0" smtClean="0">
                <a:solidFill>
                  <a:srgbClr val="FFFFFF"/>
                </a:solidFill>
              </a:rPr>
              <a:t>		   of </a:t>
            </a:r>
            <a:r>
              <a:rPr lang="en-US" sz="2800" b="1" dirty="0">
                <a:solidFill>
                  <a:srgbClr val="FFFFFF"/>
                </a:solidFill>
              </a:rPr>
              <a:t>fine lace so fair, </a:t>
            </a:r>
            <a:endParaRPr lang="en-US" sz="2800" b="1" dirty="0" smtClean="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en-US" sz="2800" b="1" dirty="0" smtClean="0">
                <a:solidFill>
                  <a:srgbClr val="FFFFFF"/>
                </a:solidFill>
              </a:rPr>
              <a:t>		his </a:t>
            </a:r>
            <a:r>
              <a:rPr lang="en-US" sz="2800" b="1" dirty="0">
                <a:solidFill>
                  <a:srgbClr val="FFFFFF"/>
                </a:solidFill>
              </a:rPr>
              <a:t>claret coat and his fancy tie </a:t>
            </a:r>
            <a:endParaRPr lang="en-US" sz="2800" dirty="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en-US" sz="2800" b="1" dirty="0" smtClean="0">
                <a:solidFill>
                  <a:srgbClr val="FFFFFF"/>
                </a:solidFill>
              </a:rPr>
              <a:t>		made </a:t>
            </a:r>
            <a:r>
              <a:rPr lang="en-US" sz="2800" b="1" dirty="0">
                <a:solidFill>
                  <a:srgbClr val="FFFFFF"/>
                </a:solidFill>
              </a:rPr>
              <a:t>him twinkle </a:t>
            </a:r>
            <a:endParaRPr lang="en-US" sz="2800" b="1" dirty="0" smtClean="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en-US" sz="2800" b="1" dirty="0" smtClean="0">
                <a:solidFill>
                  <a:srgbClr val="FFFFFF"/>
                </a:solidFill>
              </a:rPr>
              <a:t>		   under </a:t>
            </a:r>
            <a:r>
              <a:rPr lang="en-US" sz="2800" b="1" dirty="0">
                <a:solidFill>
                  <a:srgbClr val="FFFFFF"/>
                </a:solidFill>
              </a:rPr>
              <a:t>the </a:t>
            </a:r>
            <a:r>
              <a:rPr lang="en-US" sz="2800" b="1" dirty="0" err="1">
                <a:solidFill>
                  <a:srgbClr val="FFFFFF"/>
                </a:solidFill>
              </a:rPr>
              <a:t>jewelled</a:t>
            </a:r>
            <a:r>
              <a:rPr lang="en-US" sz="2800" b="1" dirty="0">
                <a:solidFill>
                  <a:srgbClr val="FFFFFF"/>
                </a:solidFill>
              </a:rPr>
              <a:t> sky. </a:t>
            </a:r>
            <a:endParaRPr lang="en-US" sz="28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64299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Content Placeholder 2"/>
          <p:cNvSpPr>
            <a:spLocks noGrp="1"/>
          </p:cNvSpPr>
          <p:nvPr>
            <p:ph idx="1"/>
          </p:nvPr>
        </p:nvSpPr>
        <p:spPr>
          <a:xfrm>
            <a:off x="1092201" y="1621746"/>
            <a:ext cx="6959600" cy="3625608"/>
          </a:xfrm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28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THE HIGHWAYMAN:</a:t>
            </a:r>
            <a:r>
              <a:rPr lang="en-US" sz="2800" b="1" dirty="0" smtClean="0">
                <a:solidFill>
                  <a:srgbClr val="FFFFFF"/>
                </a:solidFill>
              </a:rPr>
              <a:t>	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chemeClr val="bg1"/>
                </a:solidFill>
              </a:rPr>
              <a:t>	‘</a:t>
            </a:r>
            <a:r>
              <a:rPr lang="en-US" sz="2800" dirty="0">
                <a:solidFill>
                  <a:schemeClr val="bg1"/>
                </a:solidFill>
              </a:rPr>
              <a:t>I’ll return to the old inn-yard, </a:t>
            </a:r>
            <a:endParaRPr lang="en-US" sz="28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800" dirty="0" smtClean="0">
                <a:solidFill>
                  <a:schemeClr val="bg1"/>
                </a:solidFill>
              </a:rPr>
              <a:t>	though </a:t>
            </a:r>
            <a:r>
              <a:rPr lang="en-US" sz="2800" dirty="0">
                <a:solidFill>
                  <a:schemeClr val="bg1"/>
                </a:solidFill>
              </a:rPr>
              <a:t>its shutters there </a:t>
            </a:r>
            <a:endParaRPr lang="en-US" sz="28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800" dirty="0">
                <a:solidFill>
                  <a:schemeClr val="bg1"/>
                </a:solidFill>
              </a:rPr>
              <a:t>	 </a:t>
            </a:r>
            <a:r>
              <a:rPr lang="en-US" sz="2800" dirty="0" smtClean="0">
                <a:solidFill>
                  <a:schemeClr val="bg1"/>
                </a:solidFill>
              </a:rPr>
              <a:t>  will </a:t>
            </a:r>
            <a:r>
              <a:rPr lang="en-US" sz="2800" dirty="0">
                <a:solidFill>
                  <a:schemeClr val="bg1"/>
                </a:solidFill>
              </a:rPr>
              <a:t>be locked and </a:t>
            </a:r>
            <a:r>
              <a:rPr lang="en-US" sz="2800" dirty="0" smtClean="0">
                <a:solidFill>
                  <a:schemeClr val="bg1"/>
                </a:solidFill>
              </a:rPr>
              <a:t>barred.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chemeClr val="bg1"/>
                </a:solidFill>
              </a:rPr>
              <a:t>	Bess </a:t>
            </a:r>
            <a:r>
              <a:rPr lang="en-US" sz="2800" dirty="0">
                <a:solidFill>
                  <a:schemeClr val="bg1"/>
                </a:solidFill>
              </a:rPr>
              <a:t>will wait ‘</a:t>
            </a:r>
            <a:r>
              <a:rPr lang="en-US" sz="2800" dirty="0" err="1">
                <a:solidFill>
                  <a:schemeClr val="bg1"/>
                </a:solidFill>
              </a:rPr>
              <a:t>neath</a:t>
            </a:r>
            <a:r>
              <a:rPr lang="en-US" sz="2800" dirty="0">
                <a:solidFill>
                  <a:schemeClr val="bg1"/>
                </a:solidFill>
              </a:rPr>
              <a:t> a ghostly moon </a:t>
            </a:r>
            <a:endParaRPr lang="en-US" sz="28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800" dirty="0" smtClean="0">
                <a:solidFill>
                  <a:schemeClr val="bg1"/>
                </a:solidFill>
              </a:rPr>
              <a:t>	for </a:t>
            </a:r>
            <a:r>
              <a:rPr lang="en-US" sz="2800" dirty="0">
                <a:solidFill>
                  <a:schemeClr val="bg1"/>
                </a:solidFill>
              </a:rPr>
              <a:t>the sound of my horse </a:t>
            </a:r>
            <a:endParaRPr lang="en-US" sz="28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800" dirty="0" smtClean="0">
                <a:solidFill>
                  <a:schemeClr val="bg1"/>
                </a:solidFill>
              </a:rPr>
              <a:t>	   and </a:t>
            </a:r>
            <a:r>
              <a:rPr lang="en-US" sz="2800" dirty="0">
                <a:solidFill>
                  <a:schemeClr val="bg1"/>
                </a:solidFill>
              </a:rPr>
              <a:t>my whistled tune. 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63793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Content Placeholder 2"/>
          <p:cNvSpPr>
            <a:spLocks noGrp="1"/>
          </p:cNvSpPr>
          <p:nvPr>
            <p:ph idx="1"/>
          </p:nvPr>
        </p:nvSpPr>
        <p:spPr>
          <a:xfrm>
            <a:off x="1219201" y="1355046"/>
            <a:ext cx="6413499" cy="4142673"/>
          </a:xfrm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2800" b="1" dirty="0" smtClean="0">
                <a:solidFill>
                  <a:srgbClr val="FFFFFF"/>
                </a:solidFill>
              </a:rPr>
              <a:t>ALL:		With </a:t>
            </a:r>
            <a:r>
              <a:rPr lang="en-US" sz="2800" b="1" dirty="0">
                <a:solidFill>
                  <a:srgbClr val="FFFFFF"/>
                </a:solidFill>
              </a:rPr>
              <a:t>her piercing eyes </a:t>
            </a:r>
            <a:endParaRPr lang="en-US" sz="2800" b="1" dirty="0" smtClean="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en-US" sz="2800" b="1" dirty="0" smtClean="0">
                <a:solidFill>
                  <a:srgbClr val="FFFFFF"/>
                </a:solidFill>
              </a:rPr>
              <a:t>			   and </a:t>
            </a:r>
            <a:r>
              <a:rPr lang="en-US" sz="2800" b="1" dirty="0">
                <a:solidFill>
                  <a:srgbClr val="FFFFFF"/>
                </a:solidFill>
              </a:rPr>
              <a:t>her long black hair, </a:t>
            </a:r>
            <a:endParaRPr lang="en-US" sz="2800" b="1" dirty="0" smtClean="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en-US" sz="2800" b="1" dirty="0">
                <a:solidFill>
                  <a:srgbClr val="FFFFFF"/>
                </a:solidFill>
              </a:rPr>
              <a:t>	</a:t>
            </a:r>
            <a:r>
              <a:rPr lang="en-US" sz="2800" b="1" dirty="0" smtClean="0">
                <a:solidFill>
                  <a:srgbClr val="FFFFFF"/>
                </a:solidFill>
              </a:rPr>
              <a:t>		the </a:t>
            </a:r>
            <a:r>
              <a:rPr lang="en-US" sz="2800" b="1" dirty="0">
                <a:solidFill>
                  <a:srgbClr val="FFFFFF"/>
                </a:solidFill>
              </a:rPr>
              <a:t>landlord’s daughter </a:t>
            </a:r>
            <a:endParaRPr lang="en-US" sz="2800" b="1" dirty="0" smtClean="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en-US" sz="2800" b="1" dirty="0">
                <a:solidFill>
                  <a:srgbClr val="FFFFFF"/>
                </a:solidFill>
              </a:rPr>
              <a:t>	</a:t>
            </a:r>
            <a:r>
              <a:rPr lang="en-US" sz="2800" b="1" dirty="0" smtClean="0">
                <a:solidFill>
                  <a:srgbClr val="FFFFFF"/>
                </a:solidFill>
              </a:rPr>
              <a:t>		   was </a:t>
            </a:r>
            <a:r>
              <a:rPr lang="en-US" sz="2800" b="1" dirty="0">
                <a:solidFill>
                  <a:srgbClr val="FFFFFF"/>
                </a:solidFill>
              </a:rPr>
              <a:t>waiting there. </a:t>
            </a:r>
            <a:endParaRPr lang="en-US" sz="2800" dirty="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en-US" sz="2800" b="1" dirty="0" smtClean="0">
                <a:solidFill>
                  <a:srgbClr val="FFFFFF"/>
                </a:solidFill>
              </a:rPr>
              <a:t>			She </a:t>
            </a:r>
            <a:r>
              <a:rPr lang="en-US" sz="2800" b="1" dirty="0">
                <a:solidFill>
                  <a:srgbClr val="FFFFFF"/>
                </a:solidFill>
              </a:rPr>
              <a:t>plaited a love-knot </a:t>
            </a:r>
            <a:endParaRPr lang="en-US" sz="2800" b="1" dirty="0" smtClean="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en-US" sz="2800" b="1" dirty="0">
                <a:solidFill>
                  <a:srgbClr val="FFFFFF"/>
                </a:solidFill>
              </a:rPr>
              <a:t>	</a:t>
            </a:r>
            <a:r>
              <a:rPr lang="en-US" sz="2800" b="1" dirty="0" smtClean="0">
                <a:solidFill>
                  <a:srgbClr val="FFFFFF"/>
                </a:solidFill>
              </a:rPr>
              <a:t>		   so </a:t>
            </a:r>
            <a:r>
              <a:rPr lang="en-US" sz="2800" b="1" dirty="0">
                <a:solidFill>
                  <a:srgbClr val="FFFFFF"/>
                </a:solidFill>
              </a:rPr>
              <a:t>dark and red </a:t>
            </a:r>
            <a:endParaRPr lang="en-US" sz="2800" b="1" dirty="0" smtClean="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en-US" sz="2800" b="1" dirty="0">
                <a:solidFill>
                  <a:srgbClr val="FFFFFF"/>
                </a:solidFill>
              </a:rPr>
              <a:t>	</a:t>
            </a:r>
            <a:r>
              <a:rPr lang="en-US" sz="2800" b="1" dirty="0" smtClean="0">
                <a:solidFill>
                  <a:srgbClr val="FFFFFF"/>
                </a:solidFill>
              </a:rPr>
              <a:t>		as </a:t>
            </a:r>
            <a:r>
              <a:rPr lang="en-US" sz="2800" b="1" dirty="0">
                <a:solidFill>
                  <a:srgbClr val="FFFFFF"/>
                </a:solidFill>
              </a:rPr>
              <a:t>she murmured the words </a:t>
            </a:r>
            <a:endParaRPr lang="en-US" sz="2800" dirty="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en-US" sz="2800" b="1" dirty="0" smtClean="0">
                <a:solidFill>
                  <a:srgbClr val="FFFFFF"/>
                </a:solidFill>
              </a:rPr>
              <a:t>			   to </a:t>
            </a:r>
            <a:r>
              <a:rPr lang="en-US" sz="2800" b="1" dirty="0">
                <a:solidFill>
                  <a:srgbClr val="FFFFFF"/>
                </a:solidFill>
              </a:rPr>
              <a:t>her love she’d said: </a:t>
            </a:r>
            <a:endParaRPr lang="en-US" sz="28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79371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Content Placeholder 2"/>
          <p:cNvSpPr>
            <a:spLocks noGrp="1"/>
          </p:cNvSpPr>
          <p:nvPr>
            <p:ph idx="1"/>
          </p:nvPr>
        </p:nvSpPr>
        <p:spPr>
          <a:xfrm>
            <a:off x="1866901" y="1621746"/>
            <a:ext cx="5422899" cy="4142673"/>
          </a:xfrm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28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BESS:</a:t>
            </a:r>
            <a:r>
              <a:rPr lang="en-US" sz="2800" b="1" dirty="0" smtClean="0">
                <a:solidFill>
                  <a:srgbClr val="FFFFFF"/>
                </a:solidFill>
              </a:rPr>
              <a:t>	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bg1"/>
                </a:solidFill>
              </a:rPr>
              <a:t>	</a:t>
            </a:r>
            <a:r>
              <a:rPr lang="en-US" sz="2800" dirty="0" smtClean="0">
                <a:solidFill>
                  <a:schemeClr val="bg1"/>
                </a:solidFill>
              </a:rPr>
              <a:t>‘</a:t>
            </a:r>
            <a:r>
              <a:rPr lang="en-US" sz="2800" dirty="0">
                <a:solidFill>
                  <a:schemeClr val="bg1"/>
                </a:solidFill>
              </a:rPr>
              <a:t>Come back soon; </a:t>
            </a:r>
            <a:endParaRPr lang="en-US" sz="28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800" dirty="0">
                <a:solidFill>
                  <a:schemeClr val="bg1"/>
                </a:solidFill>
              </a:rPr>
              <a:t>	</a:t>
            </a:r>
            <a:r>
              <a:rPr lang="en-US" sz="2800" dirty="0" smtClean="0">
                <a:solidFill>
                  <a:schemeClr val="bg1"/>
                </a:solidFill>
              </a:rPr>
              <a:t>   I’ll </a:t>
            </a:r>
            <a:r>
              <a:rPr lang="en-US" sz="2800" dirty="0">
                <a:solidFill>
                  <a:schemeClr val="bg1"/>
                </a:solidFill>
              </a:rPr>
              <a:t>be waiting </a:t>
            </a:r>
            <a:r>
              <a:rPr lang="en-US" sz="2800" dirty="0" smtClean="0">
                <a:solidFill>
                  <a:schemeClr val="bg1"/>
                </a:solidFill>
              </a:rPr>
              <a:t>here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bg1"/>
                </a:solidFill>
              </a:rPr>
              <a:t>	</a:t>
            </a:r>
            <a:r>
              <a:rPr lang="en-US" sz="2800" dirty="0" smtClean="0">
                <a:solidFill>
                  <a:schemeClr val="bg1"/>
                </a:solidFill>
              </a:rPr>
              <a:t>for </a:t>
            </a:r>
            <a:r>
              <a:rPr lang="en-US" sz="2800" dirty="0">
                <a:solidFill>
                  <a:schemeClr val="bg1"/>
                </a:solidFill>
              </a:rPr>
              <a:t>your tap on the window, </a:t>
            </a:r>
            <a:endParaRPr lang="en-US" sz="28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800" dirty="0">
                <a:solidFill>
                  <a:schemeClr val="bg1"/>
                </a:solidFill>
              </a:rPr>
              <a:t>	</a:t>
            </a:r>
            <a:r>
              <a:rPr lang="en-US" sz="2800" dirty="0" smtClean="0">
                <a:solidFill>
                  <a:schemeClr val="bg1"/>
                </a:solidFill>
              </a:rPr>
              <a:t>   your </a:t>
            </a:r>
            <a:r>
              <a:rPr lang="en-US" sz="2800" dirty="0">
                <a:solidFill>
                  <a:schemeClr val="bg1"/>
                </a:solidFill>
              </a:rPr>
              <a:t>tuneful air. </a:t>
            </a:r>
            <a:endParaRPr lang="en-US" sz="28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800" dirty="0" smtClean="0">
                <a:solidFill>
                  <a:schemeClr val="bg1"/>
                </a:solidFill>
              </a:rPr>
              <a:t>	I </a:t>
            </a:r>
            <a:r>
              <a:rPr lang="en-US" sz="2800" dirty="0">
                <a:solidFill>
                  <a:schemeClr val="bg1"/>
                </a:solidFill>
              </a:rPr>
              <a:t>will open the gate for </a:t>
            </a:r>
            <a:r>
              <a:rPr lang="en-US" sz="2800" dirty="0" smtClean="0">
                <a:solidFill>
                  <a:schemeClr val="bg1"/>
                </a:solidFill>
              </a:rPr>
              <a:t>you.</a:t>
            </a:r>
            <a:endParaRPr lang="en-US" sz="28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800" dirty="0">
                <a:solidFill>
                  <a:schemeClr val="bg1"/>
                </a:solidFill>
              </a:rPr>
              <a:t>	</a:t>
            </a:r>
            <a:r>
              <a:rPr lang="en-US" sz="2800" dirty="0" smtClean="0">
                <a:solidFill>
                  <a:schemeClr val="bg1"/>
                </a:solidFill>
              </a:rPr>
              <a:t>You’ll </a:t>
            </a:r>
            <a:r>
              <a:rPr lang="en-US" sz="2800" dirty="0">
                <a:solidFill>
                  <a:schemeClr val="bg1"/>
                </a:solidFill>
              </a:rPr>
              <a:t>be welcomed here </a:t>
            </a:r>
            <a:endParaRPr lang="en-US" sz="28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800" dirty="0">
                <a:solidFill>
                  <a:schemeClr val="bg1"/>
                </a:solidFill>
              </a:rPr>
              <a:t>	</a:t>
            </a:r>
            <a:r>
              <a:rPr lang="en-US" sz="2800" dirty="0" smtClean="0">
                <a:solidFill>
                  <a:schemeClr val="bg1"/>
                </a:solidFill>
              </a:rPr>
              <a:t>   by </a:t>
            </a:r>
            <a:r>
              <a:rPr lang="en-US" sz="2800" dirty="0">
                <a:solidFill>
                  <a:schemeClr val="bg1"/>
                </a:solidFill>
              </a:rPr>
              <a:t>my love so true.’ 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25859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FNEMasterTemplateForThemePreview.pptx</Template>
  <TotalTime>1427</TotalTime>
  <Words>935</Words>
  <Application>Microsoft Macintosh PowerPoint</Application>
  <PresentationFormat>On-screen Show (4:3)</PresentationFormat>
  <Paragraphs>159</Paragraphs>
  <Slides>44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6" baseType="lpstr">
      <vt:lpstr>MS PGothic</vt:lpstr>
      <vt:lpstr>Office Theme</vt:lpstr>
      <vt:lpstr>THE  HIGHWAYMAN  Songs</vt:lpstr>
      <vt:lpstr>SONG 1  HOWLING, MOANING</vt:lpstr>
      <vt:lpstr>PowerPoint Presentation</vt:lpstr>
      <vt:lpstr>PowerPoint Presentation</vt:lpstr>
      <vt:lpstr>SONG 2  BESS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SONG 3  ONE KISS, MY BONNY SWEETHEART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SONG 4  LOOK FOR ME IN THE MOONLIGHT</vt:lpstr>
      <vt:lpstr>PowerPoint Presentation</vt:lpstr>
      <vt:lpstr>PowerPoint Presentation</vt:lpstr>
      <vt:lpstr>PowerPoint Presentation</vt:lpstr>
      <vt:lpstr>SONG 5  REDCOATS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SONG 6  BESS WAS BOUND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SONG 7  THE HIGHWAYMAN APPROACHES (part 1)</vt:lpstr>
      <vt:lpstr>PowerPoint Presentation</vt:lpstr>
      <vt:lpstr>PowerPoint Presentation</vt:lpstr>
      <vt:lpstr>SONG 8  THE HIGHWAYMAN APPROACHES (part 2)</vt:lpstr>
      <vt:lpstr>PowerPoint Presentation</vt:lpstr>
      <vt:lpstr>PowerPoint Presentation</vt:lpstr>
      <vt:lpstr>SONG 9  AND STILL OF A WINTER’S NIGHT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Paul Hughes</cp:lastModifiedBy>
  <cp:revision>101</cp:revision>
  <cp:lastPrinted>2014-03-03T10:35:07Z</cp:lastPrinted>
  <dcterms:created xsi:type="dcterms:W3CDTF">2010-04-12T23:12:02Z</dcterms:created>
  <dcterms:modified xsi:type="dcterms:W3CDTF">2014-11-06T12:58:35Z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