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93455" r:id="rId3"/>
  </p:sldMasterIdLst>
  <p:sldIdLst>
    <p:sldId id="321" r:id="rId4"/>
    <p:sldId id="256" r:id="rId5"/>
    <p:sldId id="257" r:id="rId6"/>
    <p:sldId id="325" r:id="rId7"/>
    <p:sldId id="326" r:id="rId8"/>
    <p:sldId id="324" r:id="rId9"/>
    <p:sldId id="322" r:id="rId10"/>
    <p:sldId id="327" r:id="rId11"/>
    <p:sldId id="328" r:id="rId12"/>
    <p:sldId id="329" r:id="rId13"/>
    <p:sldId id="330" r:id="rId14"/>
    <p:sldId id="331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32" r:id="rId28"/>
    <p:sldId id="346" r:id="rId29"/>
    <p:sldId id="347" r:id="rId30"/>
    <p:sldId id="348" r:id="rId31"/>
    <p:sldId id="345" r:id="rId32"/>
    <p:sldId id="349" r:id="rId33"/>
    <p:sldId id="350" r:id="rId34"/>
    <p:sldId id="351" r:id="rId35"/>
    <p:sldId id="352" r:id="rId36"/>
    <p:sldId id="355" r:id="rId37"/>
    <p:sldId id="356" r:id="rId38"/>
    <p:sldId id="357" r:id="rId39"/>
    <p:sldId id="354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2" r:id="rId54"/>
    <p:sldId id="373" r:id="rId55"/>
    <p:sldId id="374" r:id="rId56"/>
    <p:sldId id="375" r:id="rId57"/>
    <p:sldId id="378" r:id="rId58"/>
    <p:sldId id="379" r:id="rId59"/>
    <p:sldId id="380" r:id="rId60"/>
    <p:sldId id="382" r:id="rId61"/>
    <p:sldId id="381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429" r:id="rId72"/>
    <p:sldId id="394" r:id="rId73"/>
    <p:sldId id="395" r:id="rId74"/>
    <p:sldId id="396" r:id="rId75"/>
    <p:sldId id="392" r:id="rId76"/>
    <p:sldId id="397" r:id="rId77"/>
    <p:sldId id="398" r:id="rId78"/>
    <p:sldId id="399" r:id="rId79"/>
    <p:sldId id="400" r:id="rId80"/>
    <p:sldId id="401" r:id="rId81"/>
    <p:sldId id="402" r:id="rId82"/>
    <p:sldId id="403" r:id="rId83"/>
    <p:sldId id="404" r:id="rId84"/>
    <p:sldId id="405" r:id="rId85"/>
    <p:sldId id="406" r:id="rId86"/>
    <p:sldId id="393" r:id="rId87"/>
    <p:sldId id="407" r:id="rId88"/>
    <p:sldId id="408" r:id="rId89"/>
    <p:sldId id="409" r:id="rId90"/>
    <p:sldId id="410" r:id="rId91"/>
    <p:sldId id="411" r:id="rId92"/>
    <p:sldId id="412" r:id="rId93"/>
    <p:sldId id="413" r:id="rId94"/>
    <p:sldId id="414" r:id="rId95"/>
    <p:sldId id="416" r:id="rId96"/>
    <p:sldId id="417" r:id="rId97"/>
    <p:sldId id="418" r:id="rId98"/>
    <p:sldId id="419" r:id="rId99"/>
    <p:sldId id="420" r:id="rId100"/>
    <p:sldId id="422" r:id="rId101"/>
    <p:sldId id="421" r:id="rId102"/>
    <p:sldId id="415" r:id="rId103"/>
    <p:sldId id="423" r:id="rId104"/>
    <p:sldId id="424" r:id="rId105"/>
    <p:sldId id="425" r:id="rId106"/>
    <p:sldId id="426" r:id="rId107"/>
    <p:sldId id="427" r:id="rId108"/>
    <p:sldId id="428" r:id="rId109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Romeo &amp; Juliet - Script &amp; Songs" id="{DAB6B5EB-0BC0-3C44-AB23-BA8AD640254A}">
          <p14:sldIdLst>
            <p14:sldId id="321"/>
          </p14:sldIdLst>
        </p14:section>
        <p14:section name="Song 1 - Welcome to the ocean world" id="{AB5F32E2-6695-DF44-9D60-6AE8BEB57406}">
          <p14:sldIdLst>
            <p14:sldId id="256"/>
            <p14:sldId id="257"/>
            <p14:sldId id="325"/>
            <p14:sldId id="326"/>
            <p14:sldId id="324"/>
            <p14:sldId id="322"/>
            <p14:sldId id="327"/>
            <p14:sldId id="328"/>
            <p14:sldId id="329"/>
            <p14:sldId id="330"/>
            <p14:sldId id="331"/>
          </p14:sldIdLst>
        </p14:section>
        <p14:section name="Song 2 - At the bottom of the sea" id="{C2043895-5785-4346-BFF0-9A112BE1C6A9}">
          <p14:sldIdLst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32"/>
          </p14:sldIdLst>
        </p14:section>
        <p14:section name="Song 3 - I wish that I could travel" id="{0B55B8EE-7469-B040-843A-2123519D0E53}">
          <p14:sldIdLst>
            <p14:sldId id="346"/>
            <p14:sldId id="347"/>
            <p14:sldId id="348"/>
            <p14:sldId id="345"/>
            <p14:sldId id="349"/>
            <p14:sldId id="350"/>
            <p14:sldId id="351"/>
            <p14:sldId id="352"/>
            <p14:sldId id="355"/>
            <p14:sldId id="356"/>
            <p14:sldId id="357"/>
            <p14:sldId id="354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</p14:sldIdLst>
        </p14:section>
        <p14:section name="Song 4 - I have you in my arms" id="{23852556-E35B-4F42-A8CC-B03D77070A8A}">
          <p14:sldIdLst>
            <p14:sldId id="372"/>
            <p14:sldId id="373"/>
            <p14:sldId id="374"/>
            <p14:sldId id="375"/>
            <p14:sldId id="378"/>
            <p14:sldId id="379"/>
            <p14:sldId id="380"/>
            <p14:sldId id="382"/>
            <p14:sldId id="381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429"/>
          </p14:sldIdLst>
        </p14:section>
        <p14:section name="Song 5 - This potion will give you legs" id="{2FF4A1E3-AF09-EE44-B80B-EE2D5CD5F01B}">
          <p14:sldIdLst>
            <p14:sldId id="394"/>
            <p14:sldId id="395"/>
            <p14:sldId id="396"/>
            <p14:sldId id="392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393"/>
          </p14:sldIdLst>
        </p14:section>
        <p14:section name="Song 6 - I can't do this" id="{290901FF-B9B1-D44F-B49C-F2FE72F08BDA}">
          <p14:sldIdLst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  <p14:section name="Song 7 - Down, down at the bottom of the sea" id="{78281472-4770-B74F-9451-0B603660D29C}">
          <p14:sldIdLst>
            <p14:sldId id="416"/>
            <p14:sldId id="417"/>
            <p14:sldId id="418"/>
            <p14:sldId id="419"/>
            <p14:sldId id="420"/>
            <p14:sldId id="422"/>
            <p14:sldId id="421"/>
            <p14:sldId id="415"/>
            <p14:sldId id="423"/>
            <p14:sldId id="424"/>
            <p14:sldId id="425"/>
            <p14:sldId id="426"/>
            <p14:sldId id="427"/>
            <p14:sldId id="4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E00F9"/>
    <a:srgbClr val="020000"/>
    <a:srgbClr val="7F7F7F"/>
    <a:srgbClr val="8000FF"/>
    <a:srgbClr val="66FF66"/>
    <a:srgbClr val="FF6FCF"/>
    <a:srgbClr val="CCFF66"/>
    <a:srgbClr val="E0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20" y="-1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00" Type="http://schemas.openxmlformats.org/officeDocument/2006/relationships/slide" Target="slides/slide97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BBAF-BE93-5E43-8B26-0F9A59505CD5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970-D6D7-394D-A6DC-70A65132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27BC-F6B5-0E47-BF05-D7AA0707AE5B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ECBB-1B7B-1944-A646-CC9C5B05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2BC8-8529-B845-9DDE-A6305BD2286B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E9F-A680-AF47-9782-990998E5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F6A9-3934-3F46-B8C3-720BD7721302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BBE-6E31-3244-ACE2-BF915FF2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2B9-296E-FD44-B169-1A2D805C83D7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F9D-196B-C444-92A3-A09A6C09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7ECE-EC18-034E-9BD3-17A77AE662AC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FC0F-9653-AB46-8386-108B6C4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148-1A1E-3B4F-9E87-93BD7558D516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FBEF-9057-2D48-8CB8-DE9B3578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A113-6458-E348-85A9-6ABD61122146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6B8-32AD-7540-8953-B69D393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7EE8-94A1-0943-9B8B-F10954575AC3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FE37-7815-1248-893E-B2196D6F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F1CC2-557C-F744-BA17-97E4911D029B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82B0C-61CE-494E-999D-0F34160E285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A4E5-D309-BF4C-9384-FCC22033C999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894F-8F33-F645-9D2A-1D81E5DA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1DF1E-DD22-464B-A0E0-F64963FF8EDC}" type="datetimeFigureOut">
              <a:rPr lang="en-US"/>
              <a:pPr>
                <a:defRPr/>
              </a:pPr>
              <a:t>26/03/15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C19394-5437-A346-A638-09D7CB30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493" r:id="rId2"/>
    <p:sldLayoutId id="2147493494" r:id="rId3"/>
    <p:sldLayoutId id="2147493495" r:id="rId4"/>
    <p:sldLayoutId id="2147493496" r:id="rId5"/>
    <p:sldLayoutId id="2147493497" r:id="rId6"/>
    <p:sldLayoutId id="2147493498" r:id="rId7"/>
    <p:sldLayoutId id="2147493502" r:id="rId8"/>
    <p:sldLayoutId id="2147493499" r:id="rId9"/>
    <p:sldLayoutId id="2147493500" r:id="rId10"/>
    <p:sldLayoutId id="214749350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23" y="1261777"/>
            <a:ext cx="3452149" cy="43381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25632" y="2046074"/>
            <a:ext cx="5415230" cy="276998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5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LITTLE MERMAID</a:t>
            </a:r>
            <a: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Script &amp; Songs</a:t>
            </a:r>
            <a:endParaRPr lang="en-US" sz="4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93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675846"/>
            <a:ext cx="7645399" cy="151426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In one mermaid family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there </a:t>
            </a:r>
            <a:r>
              <a:rPr lang="en-US" sz="2800" dirty="0">
                <a:solidFill>
                  <a:srgbClr val="FFFFFF"/>
                </a:solidFill>
              </a:rPr>
              <a:t>were six daughters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3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8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101046"/>
            <a:ext cx="6872287" cy="465973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thought I’d never see you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or my home ‘</a:t>
            </a:r>
            <a:r>
              <a:rPr lang="en-US" sz="2800" b="1" dirty="0" err="1" smtClean="0">
                <a:solidFill>
                  <a:srgbClr val="FFFFFF"/>
                </a:solidFill>
              </a:rPr>
              <a:t>neath</a:t>
            </a:r>
            <a:r>
              <a:rPr lang="en-US" sz="2800" b="1" dirty="0" smtClean="0">
                <a:solidFill>
                  <a:srgbClr val="FFFFFF"/>
                </a:solidFill>
              </a:rPr>
              <a:t> the sea.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 land above was never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 place where I could be.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 Sea King let me come back,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gave me a chance to live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but I must do the right things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I must learn to give.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138253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‘Cause I’m a mermaid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who lives beneath the sea.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 Spirit of the Air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is all I want to be.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7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8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Down, down, down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at </a:t>
            </a:r>
            <a:r>
              <a:rPr lang="en-US" sz="2800" b="1" dirty="0">
                <a:solidFill>
                  <a:srgbClr val="FFFFFF"/>
                </a:solidFill>
              </a:rPr>
              <a:t>the bottom of the sea,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way </a:t>
            </a:r>
            <a:r>
              <a:rPr lang="en-US" sz="2800" b="1" dirty="0">
                <a:solidFill>
                  <a:srgbClr val="FFFFFF"/>
                </a:solidFill>
              </a:rPr>
              <a:t>down here,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have to agree: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action,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fun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than </a:t>
            </a:r>
            <a:r>
              <a:rPr lang="en-US" sz="2800" b="1" dirty="0">
                <a:solidFill>
                  <a:srgbClr val="FFFFFF"/>
                </a:solidFill>
              </a:rPr>
              <a:t>all those land lovers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under </a:t>
            </a:r>
            <a:r>
              <a:rPr lang="en-US" sz="2800" b="1" dirty="0">
                <a:solidFill>
                  <a:srgbClr val="FFFFFF"/>
                </a:solidFill>
              </a:rPr>
              <a:t>the sun!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Down, down, down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at </a:t>
            </a:r>
            <a:r>
              <a:rPr lang="en-US" sz="2800" b="1" dirty="0">
                <a:solidFill>
                  <a:srgbClr val="FFFFFF"/>
                </a:solidFill>
              </a:rPr>
              <a:t>the bottom of the sea,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way </a:t>
            </a:r>
            <a:r>
              <a:rPr lang="en-US" sz="2800" b="1" dirty="0">
                <a:solidFill>
                  <a:srgbClr val="FFFFFF"/>
                </a:solidFill>
              </a:rPr>
              <a:t>down here,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have to agree: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action,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fun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than </a:t>
            </a:r>
            <a:r>
              <a:rPr lang="en-US" sz="2800" b="1" dirty="0">
                <a:solidFill>
                  <a:srgbClr val="FFFFFF"/>
                </a:solidFill>
              </a:rPr>
              <a:t>all those land lovers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under </a:t>
            </a:r>
            <a:r>
              <a:rPr lang="en-US" sz="2800" b="1" dirty="0">
                <a:solidFill>
                  <a:srgbClr val="FFFFFF"/>
                </a:solidFill>
              </a:rPr>
              <a:t>the sun!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0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1903531"/>
            <a:ext cx="7213599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youngest daughter,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the littlest of the mermaids,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was </a:t>
            </a:r>
            <a:r>
              <a:rPr lang="en-US" sz="2800" dirty="0">
                <a:solidFill>
                  <a:srgbClr val="FFFFFF"/>
                </a:solidFill>
              </a:rPr>
              <a:t>called Marina.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She </a:t>
            </a:r>
            <a:r>
              <a:rPr lang="en-US" sz="2800" dirty="0">
                <a:solidFill>
                  <a:srgbClr val="FFFFFF"/>
                </a:solidFill>
              </a:rPr>
              <a:t>was known for her beautiful,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sweet </a:t>
            </a:r>
            <a:r>
              <a:rPr lang="en-US" sz="2800" dirty="0">
                <a:solidFill>
                  <a:srgbClr val="FFFFFF"/>
                </a:solidFill>
              </a:rPr>
              <a:t>singing voice. </a:t>
            </a:r>
          </a:p>
        </p:txBody>
      </p:sp>
    </p:spTree>
    <p:extLst>
      <p:ext uri="{BB962C8B-B14F-4D97-AF65-F5344CB8AC3E}">
        <p14:creationId xmlns:p14="http://schemas.microsoft.com/office/powerpoint/2010/main" val="273602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2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2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AT THE BOTTOM OF THE SEA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04" y="4014367"/>
            <a:ext cx="183199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5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2013" y="1875746"/>
            <a:ext cx="75453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At the bottom of the sea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the </a:t>
            </a:r>
            <a:r>
              <a:rPr lang="en-US" sz="2800" b="1" dirty="0">
                <a:solidFill>
                  <a:srgbClr val="FFFFFF"/>
                </a:solidFill>
              </a:rPr>
              <a:t>Sea King </a:t>
            </a:r>
            <a:r>
              <a:rPr lang="en-US" sz="2800" b="1" dirty="0" smtClean="0">
                <a:solidFill>
                  <a:srgbClr val="FFFFFF"/>
                </a:solidFill>
              </a:rPr>
              <a:t>rules.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There </a:t>
            </a:r>
            <a:r>
              <a:rPr lang="en-US" sz="2800" b="1" dirty="0">
                <a:solidFill>
                  <a:srgbClr val="FFFFFF"/>
                </a:solidFill>
              </a:rPr>
              <a:t>are plants, there are fish,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there </a:t>
            </a:r>
            <a:r>
              <a:rPr lang="en-US" sz="2800" b="1" dirty="0">
                <a:solidFill>
                  <a:srgbClr val="FFFFFF"/>
                </a:solidFill>
              </a:rPr>
              <a:t>are mermaid schools.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Six little mermaids live down there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the youngest one has a face so fair.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2013" y="1875746"/>
            <a:ext cx="75453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 has a tail but she has no feet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she sings like an angel;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her </a:t>
            </a:r>
            <a:r>
              <a:rPr lang="en-US" sz="2800" b="1" dirty="0">
                <a:solidFill>
                  <a:srgbClr val="FFFFFF"/>
                </a:solidFill>
              </a:rPr>
              <a:t>voice so sweet.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Skin </a:t>
            </a:r>
            <a:r>
              <a:rPr lang="en-US" sz="2800" b="1" dirty="0">
                <a:solidFill>
                  <a:srgbClr val="FFFFFF"/>
                </a:solidFill>
              </a:rPr>
              <a:t>so soft it would make you cry.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Eyes </a:t>
            </a:r>
            <a:r>
              <a:rPr lang="en-US" sz="2800" b="1" dirty="0">
                <a:solidFill>
                  <a:srgbClr val="FFFFFF"/>
                </a:solidFill>
              </a:rPr>
              <a:t>as blue as a summer sky.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7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2013" y="1875746"/>
            <a:ext cx="75453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 would love to visit the world </a:t>
            </a:r>
            <a:r>
              <a:rPr lang="en-US" sz="2800" b="1" dirty="0" smtClean="0">
                <a:solidFill>
                  <a:srgbClr val="FFFFFF"/>
                </a:solidFill>
              </a:rPr>
              <a:t>above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where </a:t>
            </a:r>
            <a:r>
              <a:rPr lang="en-US" sz="2800" b="1" dirty="0">
                <a:solidFill>
                  <a:srgbClr val="FFFFFF"/>
                </a:solidFill>
              </a:rPr>
              <a:t>she dreams of finding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someone </a:t>
            </a:r>
            <a:r>
              <a:rPr lang="en-US" sz="2800" b="1" dirty="0">
                <a:solidFill>
                  <a:srgbClr val="FFFFFF"/>
                </a:solidFill>
              </a:rPr>
              <a:t>to love.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Her desire is a human soul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so </a:t>
            </a:r>
            <a:r>
              <a:rPr lang="en-US" sz="2800" b="1" dirty="0">
                <a:solidFill>
                  <a:srgbClr val="FFFFFF"/>
                </a:solidFill>
              </a:rPr>
              <a:t>the ocean surface is her goal.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8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2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155146"/>
            <a:ext cx="7645399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If th</a:t>
            </a:r>
            <a:r>
              <a:rPr lang="en-US" sz="2800" dirty="0">
                <a:solidFill>
                  <a:srgbClr val="FFFFFF"/>
                </a:solidFill>
              </a:rPr>
              <a:t>ey are kind and do good deeds</a:t>
            </a:r>
            <a:r>
              <a:rPr lang="en-US" sz="2800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mermaids </a:t>
            </a:r>
            <a:r>
              <a:rPr lang="en-US" sz="2800" dirty="0">
                <a:solidFill>
                  <a:srgbClr val="FFFFFF"/>
                </a:solidFill>
              </a:rPr>
              <a:t>become Spirits of the Air</a:t>
            </a:r>
            <a:r>
              <a:rPr lang="en-US" sz="2800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which </a:t>
            </a:r>
            <a:r>
              <a:rPr lang="en-US" sz="2800" dirty="0">
                <a:solidFill>
                  <a:srgbClr val="FFFFFF"/>
                </a:solidFill>
              </a:rPr>
              <a:t>means they can live as long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as </a:t>
            </a:r>
            <a:r>
              <a:rPr lang="en-US" sz="2800" dirty="0">
                <a:solidFill>
                  <a:srgbClr val="FFFFFF"/>
                </a:solidFill>
              </a:rPr>
              <a:t>three hundred years</a:t>
            </a:r>
            <a:r>
              <a:rPr lang="en-US" sz="2800" dirty="0" smtClean="0">
                <a:solidFill>
                  <a:srgbClr val="FFFFFF"/>
                </a:solidFill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155146"/>
            <a:ext cx="7099299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Mar</a:t>
            </a:r>
            <a:r>
              <a:rPr lang="en-US" sz="2800" dirty="0">
                <a:solidFill>
                  <a:srgbClr val="FFFFFF"/>
                </a:solidFill>
              </a:rPr>
              <a:t>ina had not yet become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</a:rPr>
              <a:t>Spirit of the </a:t>
            </a:r>
            <a:r>
              <a:rPr lang="en-US" sz="2800" dirty="0" smtClean="0">
                <a:solidFill>
                  <a:srgbClr val="FFFFFF"/>
                </a:solidFill>
              </a:rPr>
              <a:t>Air.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She </a:t>
            </a:r>
            <a:r>
              <a:rPr lang="en-US" sz="2800" dirty="0">
                <a:solidFill>
                  <a:srgbClr val="FFFFFF"/>
                </a:solidFill>
              </a:rPr>
              <a:t>was impatient </a:t>
            </a: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wanted to go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 </a:t>
            </a:r>
            <a:r>
              <a:rPr lang="en-US" sz="2800" dirty="0">
                <a:solidFill>
                  <a:srgbClr val="FFFFFF"/>
                </a:solidFill>
              </a:rPr>
              <a:t>the world above the ocean right away</a:t>
            </a:r>
            <a:r>
              <a:rPr lang="en-US" sz="2800" dirty="0" smtClean="0">
                <a:solidFill>
                  <a:srgbClr val="FFFFFF"/>
                </a:solidFill>
              </a:rPr>
              <a:t>!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1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WELCOME TO THE OCEAN WORLD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874560"/>
            <a:ext cx="1714500" cy="242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409146"/>
            <a:ext cx="7099299" cy="203132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GRANDMOTHER: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Marina!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Hurry</a:t>
            </a:r>
            <a:r>
              <a:rPr lang="en-US" sz="2800" dirty="0">
                <a:solidFill>
                  <a:schemeClr val="bg1"/>
                </a:solidFill>
              </a:rPr>
              <a:t>, please – </a:t>
            </a:r>
            <a:r>
              <a:rPr lang="en-US" sz="2800" dirty="0" smtClean="0">
                <a:solidFill>
                  <a:schemeClr val="bg1"/>
                </a:solidFill>
              </a:rPr>
              <a:t>you </a:t>
            </a:r>
            <a:r>
              <a:rPr lang="en-US" sz="2800" dirty="0">
                <a:solidFill>
                  <a:schemeClr val="bg1"/>
                </a:solidFill>
              </a:rPr>
              <a:t>mustn’t keep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your </a:t>
            </a:r>
            <a:r>
              <a:rPr lang="en-US" sz="2800" dirty="0">
                <a:solidFill>
                  <a:schemeClr val="bg1"/>
                </a:solidFill>
              </a:rPr>
              <a:t>sisters and I waiting! </a:t>
            </a:r>
          </a:p>
        </p:txBody>
      </p:sp>
    </p:spTree>
    <p:extLst>
      <p:ext uri="{BB962C8B-B14F-4D97-AF65-F5344CB8AC3E}">
        <p14:creationId xmlns:p14="http://schemas.microsoft.com/office/powerpoint/2010/main" val="277435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841501" y="2155146"/>
            <a:ext cx="5460999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Grandmother, when can I go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 </a:t>
            </a:r>
            <a:r>
              <a:rPr lang="en-US" sz="2800" dirty="0">
                <a:solidFill>
                  <a:srgbClr val="FFFFFF"/>
                </a:solidFill>
              </a:rPr>
              <a:t>the ocean surface</a:t>
            </a:r>
            <a:r>
              <a:rPr lang="en-US" sz="2800" dirty="0" smtClean="0">
                <a:solidFill>
                  <a:srgbClr val="FFFFFF"/>
                </a:solidFill>
              </a:rPr>
              <a:t>?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 </a:t>
            </a:r>
            <a:r>
              <a:rPr lang="en-US" sz="2800" dirty="0">
                <a:solidFill>
                  <a:srgbClr val="FFFFFF"/>
                </a:solidFill>
              </a:rPr>
              <a:t>want to visit the world above!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I’m </a:t>
            </a:r>
            <a:r>
              <a:rPr lang="en-US" sz="2800" dirty="0">
                <a:solidFill>
                  <a:srgbClr val="FFFFFF"/>
                </a:solidFill>
              </a:rPr>
              <a:t>tired of living here. </a:t>
            </a:r>
          </a:p>
        </p:txBody>
      </p:sp>
    </p:spTree>
    <p:extLst>
      <p:ext uri="{BB962C8B-B14F-4D97-AF65-F5344CB8AC3E}">
        <p14:creationId xmlns:p14="http://schemas.microsoft.com/office/powerpoint/2010/main" val="413079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409146"/>
            <a:ext cx="7099299" cy="203132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GRANDMOTHER: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You will make your trip to the </a:t>
            </a:r>
            <a:r>
              <a:rPr lang="en-US" sz="2800" dirty="0" smtClean="0">
                <a:solidFill>
                  <a:schemeClr val="bg1"/>
                </a:solidFill>
              </a:rPr>
              <a:t>surface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see the world of humans,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but </a:t>
            </a:r>
            <a:r>
              <a:rPr lang="en-US" sz="2800" dirty="0">
                <a:solidFill>
                  <a:schemeClr val="bg1"/>
                </a:solidFill>
              </a:rPr>
              <a:t>not until you’re fifteen years old. </a:t>
            </a:r>
          </a:p>
        </p:txBody>
      </p:sp>
    </p:spTree>
    <p:extLst>
      <p:ext uri="{BB962C8B-B14F-4D97-AF65-F5344CB8AC3E}">
        <p14:creationId xmlns:p14="http://schemas.microsoft.com/office/powerpoint/2010/main" val="302395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70000" y="2670976"/>
            <a:ext cx="6934199" cy="151426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But I want to know what’s up there now!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Why </a:t>
            </a:r>
            <a:r>
              <a:rPr lang="en-US" sz="2800" dirty="0">
                <a:solidFill>
                  <a:srgbClr val="FFFFFF"/>
                </a:solidFill>
              </a:rPr>
              <a:t>do I have to wait? Why? </a:t>
            </a:r>
          </a:p>
        </p:txBody>
      </p:sp>
    </p:spTree>
    <p:extLst>
      <p:ext uri="{BB962C8B-B14F-4D97-AF65-F5344CB8AC3E}">
        <p14:creationId xmlns:p14="http://schemas.microsoft.com/office/powerpoint/2010/main" val="249609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409146"/>
            <a:ext cx="7099299" cy="203132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GRANDMOTHER: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That is the rule of the Sea </a:t>
            </a:r>
            <a:r>
              <a:rPr lang="en-US" sz="2800" dirty="0" smtClean="0">
                <a:solidFill>
                  <a:srgbClr val="FFFFFF"/>
                </a:solidFill>
              </a:rPr>
              <a:t>King.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Now</a:t>
            </a:r>
            <a:r>
              <a:rPr lang="en-US" sz="2800" dirty="0">
                <a:solidFill>
                  <a:srgbClr val="FFFFFF"/>
                </a:solidFill>
              </a:rPr>
              <a:t>, not another word Marina,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you </a:t>
            </a:r>
            <a:r>
              <a:rPr lang="en-US" sz="2800" dirty="0">
                <a:solidFill>
                  <a:srgbClr val="FFFFFF"/>
                </a:solidFill>
              </a:rPr>
              <a:t>must come home straight away! </a:t>
            </a:r>
          </a:p>
        </p:txBody>
      </p:sp>
    </p:spTree>
    <p:extLst>
      <p:ext uri="{BB962C8B-B14F-4D97-AF65-F5344CB8AC3E}">
        <p14:creationId xmlns:p14="http://schemas.microsoft.com/office/powerpoint/2010/main" val="230096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01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3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WISH THAT I COULD TRAVEL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3175000"/>
            <a:ext cx="247858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wish that I could </a:t>
            </a:r>
            <a:r>
              <a:rPr lang="en-US" sz="2800" b="1" dirty="0" smtClean="0">
                <a:solidFill>
                  <a:srgbClr val="FFFFFF"/>
                </a:solidFill>
              </a:rPr>
              <a:t>travel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see the world up there.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hear that stars shine brightly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music fills the air.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875746"/>
            <a:ext cx="6872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I’d like to go much sooner,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not </a:t>
            </a:r>
            <a:r>
              <a:rPr lang="en-US" sz="2800" b="1" dirty="0">
                <a:solidFill>
                  <a:srgbClr val="FFFFFF"/>
                </a:solidFill>
              </a:rPr>
              <a:t>wait till I’m fifteen.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It </a:t>
            </a:r>
            <a:r>
              <a:rPr lang="en-US" sz="2800" b="1" dirty="0">
                <a:solidFill>
                  <a:srgbClr val="FFFFFF"/>
                </a:solidFill>
              </a:rPr>
              <a:t>all sounds so exciting,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these </a:t>
            </a:r>
            <a:r>
              <a:rPr lang="en-US" sz="2800" b="1" dirty="0">
                <a:solidFill>
                  <a:srgbClr val="FFFFFF"/>
                </a:solidFill>
              </a:rPr>
              <a:t>things I’ve never seen.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want to go there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0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8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0530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Welcome to the ocean world.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It’s </a:t>
            </a:r>
            <a:r>
              <a:rPr lang="en-US" sz="2800" b="1" dirty="0">
                <a:solidFill>
                  <a:schemeClr val="bg1"/>
                </a:solidFill>
              </a:rPr>
              <a:t>a world of delight,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a </a:t>
            </a:r>
            <a:r>
              <a:rPr lang="en-US" sz="2800" b="1" dirty="0">
                <a:solidFill>
                  <a:schemeClr val="bg1"/>
                </a:solidFill>
              </a:rPr>
              <a:t>wonderful sight!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You can see all the fish and mammals;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you’ll </a:t>
            </a:r>
            <a:r>
              <a:rPr lang="en-US" sz="2800" b="1" dirty="0">
                <a:solidFill>
                  <a:schemeClr val="bg1"/>
                </a:solidFill>
              </a:rPr>
              <a:t>wish that you could go there.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396446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I’m sure I’ll find a prince there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who’ll </a:t>
            </a:r>
            <a:r>
              <a:rPr lang="en-US" sz="2800" b="1" dirty="0">
                <a:solidFill>
                  <a:srgbClr val="FFFFFF"/>
                </a:solidFill>
              </a:rPr>
              <a:t>want to marry me.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He’ll want to meet a mermaid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who </a:t>
            </a:r>
            <a:r>
              <a:rPr lang="en-US" sz="2800" b="1" dirty="0">
                <a:solidFill>
                  <a:srgbClr val="FFFFFF"/>
                </a:solidFill>
              </a:rPr>
              <a:t>lives beneath the sea.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6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875746"/>
            <a:ext cx="6872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waiting’s nearly over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then the sun will shine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on </a:t>
            </a:r>
            <a:r>
              <a:rPr lang="en-US" sz="2800" b="1" dirty="0">
                <a:solidFill>
                  <a:srgbClr val="FFFFFF"/>
                </a:solidFill>
              </a:rPr>
              <a:t>me and my beloved.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 </a:t>
            </a:r>
            <a:r>
              <a:rPr lang="en-US" sz="2800" b="1" dirty="0">
                <a:solidFill>
                  <a:srgbClr val="FFFFFF"/>
                </a:solidFill>
              </a:rPr>
              <a:t>world will soon be mine.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want to go there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0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02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SISTERS: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She dreams of going up there.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She </a:t>
            </a:r>
            <a:r>
              <a:rPr lang="en-US" sz="2800" b="1" dirty="0">
                <a:solidFill>
                  <a:schemeClr val="bg1"/>
                </a:solidFill>
              </a:rPr>
              <a:t>really cannot wait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to </a:t>
            </a:r>
            <a:r>
              <a:rPr lang="en-US" sz="2800" b="1" dirty="0">
                <a:solidFill>
                  <a:schemeClr val="bg1"/>
                </a:solidFill>
              </a:rPr>
              <a:t>see the world above her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before </a:t>
            </a:r>
            <a:r>
              <a:rPr lang="en-US" sz="2800" b="1" dirty="0">
                <a:solidFill>
                  <a:schemeClr val="bg1"/>
                </a:solidFill>
              </a:rPr>
              <a:t>it is too late.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8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396446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 wishes she could travel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see the world up there.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She’s heard that stars shine brightly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music fills the air.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396446"/>
            <a:ext cx="68722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She’d like to go much sooner,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not </a:t>
            </a:r>
            <a:r>
              <a:rPr lang="en-US" sz="2800" b="1" dirty="0">
                <a:solidFill>
                  <a:srgbClr val="FFFFFF"/>
                </a:solidFill>
              </a:rPr>
              <a:t>wait till she’s fifteen.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 all sounds so exciting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  <a:endParaRPr lang="en-US" sz="2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these </a:t>
            </a:r>
            <a:r>
              <a:rPr lang="en-US" sz="2800" b="1" dirty="0">
                <a:solidFill>
                  <a:srgbClr val="FFFFFF"/>
                </a:solidFill>
              </a:rPr>
              <a:t>things she’s never seen.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028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want to go </a:t>
            </a:r>
            <a:r>
              <a:rPr lang="en-US" sz="2800" b="1" dirty="0" smtClean="0">
                <a:solidFill>
                  <a:srgbClr val="FFFFFF"/>
                </a:solidFill>
              </a:rPr>
              <a:t>there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want to go </a:t>
            </a:r>
            <a:r>
              <a:rPr lang="en-US" sz="2800" b="1" dirty="0" smtClean="0">
                <a:solidFill>
                  <a:srgbClr val="FFFFFF"/>
                </a:solidFill>
              </a:rPr>
              <a:t>there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and </a:t>
            </a:r>
            <a:r>
              <a:rPr lang="en-US" sz="2800" b="1" dirty="0">
                <a:solidFill>
                  <a:srgbClr val="FFFFFF"/>
                </a:solidFill>
              </a:rPr>
              <a:t>see things for myself.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3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384301" y="2155146"/>
            <a:ext cx="6388099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Before the mermaids could swim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 </a:t>
            </a:r>
            <a:r>
              <a:rPr lang="en-US" sz="2800" dirty="0">
                <a:solidFill>
                  <a:srgbClr val="FFFFFF"/>
                </a:solidFill>
              </a:rPr>
              <a:t>the ocean’s surface,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they </a:t>
            </a:r>
            <a:r>
              <a:rPr lang="en-US" sz="2800" dirty="0">
                <a:solidFill>
                  <a:srgbClr val="FFFFFF"/>
                </a:solidFill>
              </a:rPr>
              <a:t>had to have the official consent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of </a:t>
            </a:r>
            <a:r>
              <a:rPr lang="en-US" sz="2800" dirty="0">
                <a:solidFill>
                  <a:srgbClr val="FFFFFF"/>
                </a:solidFill>
              </a:rPr>
              <a:t>the Sea King </a:t>
            </a:r>
          </a:p>
        </p:txBody>
      </p:sp>
    </p:spTree>
    <p:extLst>
      <p:ext uri="{BB962C8B-B14F-4D97-AF65-F5344CB8AC3E}">
        <p14:creationId xmlns:p14="http://schemas.microsoft.com/office/powerpoint/2010/main" val="280238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628901" y="2691288"/>
            <a:ext cx="3784599" cy="997196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having waited...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585913" y="2028146"/>
            <a:ext cx="5983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Welcome to the ocean world.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There </a:t>
            </a:r>
            <a:r>
              <a:rPr lang="en-US" sz="2800" b="1" dirty="0">
                <a:solidFill>
                  <a:srgbClr val="FFFFFF"/>
                </a:solidFill>
              </a:rPr>
              <a:t>are blue whales and sharks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undersea parks.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You </a:t>
            </a:r>
            <a:r>
              <a:rPr lang="en-US" sz="2800" b="1" dirty="0">
                <a:solidFill>
                  <a:srgbClr val="FFFFFF"/>
                </a:solidFill>
              </a:rPr>
              <a:t>can swim by a reef,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get </a:t>
            </a:r>
            <a:r>
              <a:rPr lang="en-US" sz="2800" b="1" dirty="0">
                <a:solidFill>
                  <a:srgbClr val="FFFFFF"/>
                </a:solidFill>
              </a:rPr>
              <a:t>right underneath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the </a:t>
            </a:r>
            <a:r>
              <a:rPr lang="en-US" sz="2800" b="1" dirty="0">
                <a:solidFill>
                  <a:srgbClr val="FFFFFF"/>
                </a:solidFill>
              </a:rPr>
              <a:t>surface of things.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628901" y="2691288"/>
            <a:ext cx="3784599" cy="997196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…and waited...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4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184401" y="2691288"/>
            <a:ext cx="4775199" cy="997196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…and waited even more...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9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485901" y="2691288"/>
            <a:ext cx="6057900" cy="151426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…at </a:t>
            </a:r>
            <a:r>
              <a:rPr lang="en-US" sz="2800" dirty="0">
                <a:solidFill>
                  <a:srgbClr val="FFFFFF"/>
                </a:solidFill>
              </a:rPr>
              <a:t>last Marina,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Little Mermaid, was fifteen</a:t>
            </a:r>
            <a:r>
              <a:rPr lang="en-US" sz="2800" dirty="0" smtClean="0">
                <a:solidFill>
                  <a:srgbClr val="FFFFFF"/>
                </a:solidFill>
              </a:rPr>
              <a:t>!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1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675846"/>
            <a:ext cx="7099299" cy="151426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GRANDMOTHER: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Goodbye my sweet Little </a:t>
            </a:r>
            <a:r>
              <a:rPr lang="en-US" sz="2800" dirty="0" smtClean="0">
                <a:solidFill>
                  <a:srgbClr val="FFFFFF"/>
                </a:solidFill>
              </a:rPr>
              <a:t>Mermaid.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Please </a:t>
            </a:r>
            <a:r>
              <a:rPr lang="en-US" sz="2800" dirty="0">
                <a:solidFill>
                  <a:srgbClr val="FFFFFF"/>
                </a:solidFill>
              </a:rPr>
              <a:t>be careful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2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358901" y="2157888"/>
            <a:ext cx="6426200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Up, up she </a:t>
            </a:r>
            <a:r>
              <a:rPr lang="en-US" sz="2800" dirty="0" smtClean="0">
                <a:solidFill>
                  <a:srgbClr val="FFFFFF"/>
                </a:solidFill>
              </a:rPr>
              <a:t>went.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She </a:t>
            </a:r>
            <a:r>
              <a:rPr lang="en-US" sz="2800" dirty="0">
                <a:solidFill>
                  <a:srgbClr val="FFFFFF"/>
                </a:solidFill>
              </a:rPr>
              <a:t>swam right up to the surface –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as </a:t>
            </a:r>
            <a:r>
              <a:rPr lang="en-US" sz="2800" dirty="0">
                <a:solidFill>
                  <a:srgbClr val="FFFFFF"/>
                </a:solidFill>
              </a:rPr>
              <a:t>light and sparkling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as </a:t>
            </a:r>
            <a:r>
              <a:rPr lang="en-US" sz="2800" dirty="0">
                <a:solidFill>
                  <a:srgbClr val="FFFFFF"/>
                </a:solidFill>
              </a:rPr>
              <a:t>a beam of sunshine. </a:t>
            </a:r>
          </a:p>
        </p:txBody>
      </p:sp>
    </p:spTree>
    <p:extLst>
      <p:ext uri="{BB962C8B-B14F-4D97-AF65-F5344CB8AC3E}">
        <p14:creationId xmlns:p14="http://schemas.microsoft.com/office/powerpoint/2010/main" val="416473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90601" y="1064231"/>
            <a:ext cx="7175500" cy="51337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sea was calm,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as she looked across the water,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straight </a:t>
            </a:r>
            <a:r>
              <a:rPr lang="en-US" sz="2800" dirty="0">
                <a:solidFill>
                  <a:srgbClr val="FFFFFF"/>
                </a:solidFill>
              </a:rPr>
              <a:t>ahead of her Marina saw a </a:t>
            </a:r>
            <a:r>
              <a:rPr lang="en-US" sz="2800" dirty="0" smtClean="0">
                <a:solidFill>
                  <a:srgbClr val="FFFFFF"/>
                </a:solidFill>
              </a:rPr>
              <a:t>ship.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For </a:t>
            </a:r>
            <a:r>
              <a:rPr lang="en-US" sz="2800" dirty="0">
                <a:solidFill>
                  <a:srgbClr val="FFFFFF"/>
                </a:solidFill>
              </a:rPr>
              <a:t>the first time in her life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she </a:t>
            </a:r>
            <a:r>
              <a:rPr lang="en-US" sz="2800" dirty="0">
                <a:solidFill>
                  <a:srgbClr val="FFFFFF"/>
                </a:solidFill>
              </a:rPr>
              <a:t>could hear music and singing,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as the sun set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the sky started twinkling with stars</a:t>
            </a:r>
            <a:r>
              <a:rPr lang="en-US" sz="2800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sailors </a:t>
            </a:r>
            <a:r>
              <a:rPr lang="en-US" sz="2800" dirty="0">
                <a:solidFill>
                  <a:srgbClr val="FFFFFF"/>
                </a:solidFill>
              </a:rPr>
              <a:t>on board lit hundreds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of brightly </a:t>
            </a:r>
            <a:r>
              <a:rPr lang="en-US" sz="2800" dirty="0" err="1">
                <a:solidFill>
                  <a:srgbClr val="FFFFFF"/>
                </a:solidFill>
              </a:rPr>
              <a:t>coloured</a:t>
            </a:r>
            <a:r>
              <a:rPr lang="en-US" sz="2800" dirty="0">
                <a:solidFill>
                  <a:srgbClr val="FFFFFF"/>
                </a:solidFill>
              </a:rPr>
              <a:t> lanterns. </a:t>
            </a:r>
          </a:p>
        </p:txBody>
      </p:sp>
    </p:spTree>
    <p:extLst>
      <p:ext uri="{BB962C8B-B14F-4D97-AF65-F5344CB8AC3E}">
        <p14:creationId xmlns:p14="http://schemas.microsoft.com/office/powerpoint/2010/main" val="41269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58800" y="1637188"/>
            <a:ext cx="8039100" cy="358251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Little Mermaid swam right up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 </a:t>
            </a:r>
            <a:r>
              <a:rPr lang="en-US" sz="2800" dirty="0">
                <a:solidFill>
                  <a:srgbClr val="FFFFFF"/>
                </a:solidFill>
              </a:rPr>
              <a:t>the window of the main cabin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looked inside.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There </a:t>
            </a:r>
            <a:r>
              <a:rPr lang="en-US" sz="2800" dirty="0">
                <a:solidFill>
                  <a:srgbClr val="FFFFFF"/>
                </a:solidFill>
              </a:rPr>
              <a:t>were lots of people there,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eating </a:t>
            </a:r>
            <a:r>
              <a:rPr lang="en-US" sz="2800" dirty="0">
                <a:solidFill>
                  <a:srgbClr val="FFFFFF"/>
                </a:solidFill>
              </a:rPr>
              <a:t>and drinking and dancing to the music,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but </a:t>
            </a:r>
            <a:r>
              <a:rPr lang="en-US" sz="2800" dirty="0">
                <a:solidFill>
                  <a:srgbClr val="FFFFFF"/>
                </a:solidFill>
              </a:rPr>
              <a:t>right away she noticed a handsome boy. </a:t>
            </a:r>
          </a:p>
        </p:txBody>
      </p:sp>
    </p:spTree>
    <p:extLst>
      <p:ext uri="{BB962C8B-B14F-4D97-AF65-F5344CB8AC3E}">
        <p14:creationId xmlns:p14="http://schemas.microsoft.com/office/powerpoint/2010/main" val="233966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77900" y="1383188"/>
            <a:ext cx="7086600" cy="409958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All of a sudden, a terrible storm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blew </a:t>
            </a:r>
            <a:r>
              <a:rPr lang="en-US" sz="2800" dirty="0">
                <a:solidFill>
                  <a:srgbClr val="FFFFFF"/>
                </a:solidFill>
              </a:rPr>
              <a:t>up and the ship was in danger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winds grew stronger,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rain fell heavier,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the waves stretched taller and taller.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Marina </a:t>
            </a:r>
            <a:r>
              <a:rPr lang="en-US" sz="2800" dirty="0">
                <a:solidFill>
                  <a:srgbClr val="FFFFFF"/>
                </a:solidFill>
              </a:rPr>
              <a:t>was horrified as she watched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young man swept overboard</a:t>
            </a:r>
            <a:r>
              <a:rPr lang="en-US" sz="2800" dirty="0" smtClean="0">
                <a:solidFill>
                  <a:srgbClr val="FFFFFF"/>
                </a:solidFill>
              </a:rPr>
              <a:t>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9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70000" y="2670976"/>
            <a:ext cx="6934199" cy="997196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Surely, he will drown! </a:t>
            </a:r>
          </a:p>
        </p:txBody>
      </p:sp>
    </p:spTree>
    <p:extLst>
      <p:ext uri="{BB962C8B-B14F-4D97-AF65-F5344CB8AC3E}">
        <p14:creationId xmlns:p14="http://schemas.microsoft.com/office/powerpoint/2010/main" val="272918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77900" y="1637188"/>
            <a:ext cx="7200900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She swam through the waves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until </a:t>
            </a:r>
            <a:r>
              <a:rPr lang="en-US" sz="2800" dirty="0">
                <a:solidFill>
                  <a:srgbClr val="FFFFFF"/>
                </a:solidFill>
              </a:rPr>
              <a:t>she reached the young man,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she carried him to a nearby beach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laid him on the sand.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He was very ill and had fallen fast asleep. </a:t>
            </a:r>
          </a:p>
        </p:txBody>
      </p:sp>
    </p:spTree>
    <p:extLst>
      <p:ext uri="{BB962C8B-B14F-4D97-AF65-F5344CB8AC3E}">
        <p14:creationId xmlns:p14="http://schemas.microsoft.com/office/powerpoint/2010/main" val="217671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585913" y="2396446"/>
            <a:ext cx="618648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No-one is sure what is down there.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Mermaids </a:t>
            </a:r>
            <a:r>
              <a:rPr lang="en-US" sz="2800" b="1" dirty="0">
                <a:solidFill>
                  <a:srgbClr val="FFFFFF"/>
                </a:solidFill>
              </a:rPr>
              <a:t>and kings of the sea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Cities </a:t>
            </a:r>
            <a:r>
              <a:rPr lang="en-US" sz="2800" b="1" dirty="0">
                <a:solidFill>
                  <a:srgbClr val="FFFFFF"/>
                </a:solidFill>
              </a:rPr>
              <a:t>are lost in the waters.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Where </a:t>
            </a:r>
            <a:r>
              <a:rPr lang="en-US" sz="2800" b="1" dirty="0">
                <a:solidFill>
                  <a:srgbClr val="FFFFFF"/>
                </a:solidFill>
              </a:rPr>
              <a:t>can they be?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1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4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HAVE YOU </a:t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IN MY ARMS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4" y="3430588"/>
            <a:ext cx="21014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7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355046"/>
            <a:ext cx="68722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have you in my arms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but </a:t>
            </a:r>
            <a:r>
              <a:rPr lang="en-US" sz="2800" b="1" dirty="0">
                <a:solidFill>
                  <a:srgbClr val="FFFFFF"/>
                </a:solidFill>
              </a:rPr>
              <a:t>you don’t know me –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 </a:t>
            </a:r>
            <a:r>
              <a:rPr lang="en-US" sz="2800" b="1" dirty="0">
                <a:solidFill>
                  <a:srgbClr val="FFFFFF"/>
                </a:solidFill>
              </a:rPr>
              <a:t>mermaid with no legs and a tail.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But if you wake, it just won’t work –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you’re </a:t>
            </a:r>
            <a:r>
              <a:rPr lang="en-US" sz="2800" b="1" dirty="0">
                <a:solidFill>
                  <a:srgbClr val="FFFFFF"/>
                </a:solidFill>
              </a:rPr>
              <a:t>human.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My </a:t>
            </a:r>
            <a:r>
              <a:rPr lang="en-US" sz="2800" b="1" dirty="0">
                <a:solidFill>
                  <a:srgbClr val="FFFFFF"/>
                </a:solidFill>
              </a:rPr>
              <a:t>search for love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is </a:t>
            </a:r>
            <a:r>
              <a:rPr lang="en-US" sz="2800" b="1" dirty="0">
                <a:solidFill>
                  <a:srgbClr val="FFFFFF"/>
                </a:solidFill>
              </a:rPr>
              <a:t>one that’s doomed to fail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0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355046"/>
            <a:ext cx="68722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It’s daybreak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land is here before us,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we’ve </a:t>
            </a:r>
            <a:r>
              <a:rPr lang="en-US" sz="2800" b="1" dirty="0">
                <a:solidFill>
                  <a:srgbClr val="FFFFFF"/>
                </a:solidFill>
              </a:rPr>
              <a:t>reached a place of safety,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but </a:t>
            </a:r>
            <a:r>
              <a:rPr lang="en-US" sz="2800" b="1" dirty="0">
                <a:solidFill>
                  <a:srgbClr val="FFFFFF"/>
                </a:solidFill>
              </a:rPr>
              <a:t>I must go.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I’ll </a:t>
            </a:r>
            <a:r>
              <a:rPr lang="en-US" sz="2800" b="1" dirty="0">
                <a:solidFill>
                  <a:srgbClr val="FFFFFF"/>
                </a:solidFill>
              </a:rPr>
              <a:t>leave you on the sand,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beside </a:t>
            </a:r>
            <a:r>
              <a:rPr lang="en-US" sz="2800" b="1" dirty="0">
                <a:solidFill>
                  <a:srgbClr val="FFFFFF"/>
                </a:solidFill>
              </a:rPr>
              <a:t>the ocean.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How </a:t>
            </a:r>
            <a:r>
              <a:rPr lang="en-US" sz="2800" b="1" dirty="0">
                <a:solidFill>
                  <a:srgbClr val="FFFFFF"/>
                </a:solidFill>
              </a:rPr>
              <a:t>you were rescued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you </a:t>
            </a:r>
            <a:r>
              <a:rPr lang="en-US" sz="2800" b="1" dirty="0">
                <a:solidFill>
                  <a:srgbClr val="FFFFFF"/>
                </a:solidFill>
              </a:rPr>
              <a:t>will never know.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7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7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875746"/>
            <a:ext cx="6872287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My heart is torn,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I </a:t>
            </a:r>
            <a:r>
              <a:rPr lang="en-US" sz="2800" b="1" dirty="0">
                <a:solidFill>
                  <a:srgbClr val="FFFFFF"/>
                </a:solidFill>
              </a:rPr>
              <a:t>think that he could love me,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but </a:t>
            </a:r>
            <a:r>
              <a:rPr lang="en-US" sz="2800" b="1" dirty="0">
                <a:solidFill>
                  <a:srgbClr val="FFFFFF"/>
                </a:solidFill>
              </a:rPr>
              <a:t>now I </a:t>
            </a:r>
            <a:r>
              <a:rPr lang="en-US" sz="2800" b="1" dirty="0" err="1">
                <a:solidFill>
                  <a:srgbClr val="FFFFFF"/>
                </a:solidFill>
              </a:rPr>
              <a:t>realise</a:t>
            </a:r>
            <a:r>
              <a:rPr lang="en-US" sz="2800" b="1" dirty="0">
                <a:solidFill>
                  <a:srgbClr val="FFFFFF"/>
                </a:solidFill>
              </a:rPr>
              <a:t> it’s a dream.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How could a human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learn </a:t>
            </a:r>
            <a:r>
              <a:rPr lang="en-US" sz="2800" b="1" dirty="0">
                <a:solidFill>
                  <a:srgbClr val="FFFFFF"/>
                </a:solidFill>
              </a:rPr>
              <a:t>to love a mermaid?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My </a:t>
            </a:r>
            <a:r>
              <a:rPr lang="en-US" sz="2800" b="1" dirty="0">
                <a:solidFill>
                  <a:srgbClr val="FFFFFF"/>
                </a:solidFill>
              </a:rPr>
              <a:t>quest is not as easy as it seems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8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712913" y="1355046"/>
            <a:ext cx="57165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It’s daybreak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and </a:t>
            </a:r>
            <a:r>
              <a:rPr lang="en-US" sz="2800" b="1" dirty="0">
                <a:solidFill>
                  <a:srgbClr val="FFFFFF"/>
                </a:solidFill>
              </a:rPr>
              <a:t>land is here before us,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we’ve reached a place of safety,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but </a:t>
            </a:r>
            <a:r>
              <a:rPr lang="en-US" sz="2800" b="1" dirty="0">
                <a:solidFill>
                  <a:srgbClr val="FFFFFF"/>
                </a:solidFill>
              </a:rPr>
              <a:t>I must leave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and </a:t>
            </a:r>
            <a:r>
              <a:rPr lang="en-US" sz="2800" b="1" dirty="0">
                <a:solidFill>
                  <a:srgbClr val="FFFFFF"/>
                </a:solidFill>
              </a:rPr>
              <a:t>find some way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that </a:t>
            </a:r>
            <a:r>
              <a:rPr lang="en-US" sz="2800" b="1" dirty="0">
                <a:solidFill>
                  <a:srgbClr val="FFFFFF"/>
                </a:solidFill>
              </a:rPr>
              <a:t>we can be together</a:t>
            </a:r>
            <a:r>
              <a:rPr lang="en-US" sz="2800" b="1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It has to happen.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 </a:t>
            </a:r>
            <a:r>
              <a:rPr lang="en-US" sz="2800" b="1" dirty="0">
                <a:solidFill>
                  <a:srgbClr val="FFFFFF"/>
                </a:solidFill>
              </a:rPr>
              <a:t>must just believe.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6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9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98501" y="1380446"/>
            <a:ext cx="7708900" cy="409958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 young girl,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</a:rPr>
              <a:t>princess from a </a:t>
            </a:r>
            <a:r>
              <a:rPr lang="en-US" sz="2800" dirty="0" err="1">
                <a:solidFill>
                  <a:srgbClr val="FFFFFF"/>
                </a:solidFill>
              </a:rPr>
              <a:t>neighbouring</a:t>
            </a:r>
            <a:r>
              <a:rPr lang="en-US" sz="2800" dirty="0">
                <a:solidFill>
                  <a:srgbClr val="FFFFFF"/>
                </a:solidFill>
              </a:rPr>
              <a:t> kingdom</a:t>
            </a:r>
            <a:r>
              <a:rPr lang="en-US" sz="2800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was </a:t>
            </a:r>
            <a:r>
              <a:rPr lang="en-US" sz="2800" dirty="0">
                <a:solidFill>
                  <a:srgbClr val="FFFFFF"/>
                </a:solidFill>
              </a:rPr>
              <a:t>walking along the seashore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when </a:t>
            </a:r>
            <a:r>
              <a:rPr lang="en-US" sz="2800" dirty="0">
                <a:solidFill>
                  <a:srgbClr val="FFFFFF"/>
                </a:solidFill>
              </a:rPr>
              <a:t>she noticed the young man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lying </a:t>
            </a:r>
            <a:r>
              <a:rPr lang="en-US" sz="2800" dirty="0">
                <a:solidFill>
                  <a:srgbClr val="FFFFFF"/>
                </a:solidFill>
              </a:rPr>
              <a:t>on the sand.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Marina </a:t>
            </a:r>
            <a:r>
              <a:rPr lang="en-US" sz="2800" dirty="0">
                <a:solidFill>
                  <a:srgbClr val="FFFFFF"/>
                </a:solidFill>
              </a:rPr>
              <a:t>had left him lying there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was watching from behind some rocks. </a:t>
            </a:r>
          </a:p>
        </p:txBody>
      </p:sp>
    </p:spTree>
    <p:extLst>
      <p:ext uri="{BB962C8B-B14F-4D97-AF65-F5344CB8AC3E}">
        <p14:creationId xmlns:p14="http://schemas.microsoft.com/office/powerpoint/2010/main" val="336652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447801" y="1647146"/>
            <a:ext cx="6134100" cy="358251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PRINCESS: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My goodness, it’s Prince Stefan!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Prince </a:t>
            </a:r>
            <a:r>
              <a:rPr lang="en-US" sz="2800" dirty="0">
                <a:solidFill>
                  <a:schemeClr val="bg1"/>
                </a:solidFill>
              </a:rPr>
              <a:t>Stefan! Wake up!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What is he doing here?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He </a:t>
            </a:r>
            <a:r>
              <a:rPr lang="en-US" sz="2800" dirty="0">
                <a:solidFill>
                  <a:srgbClr val="FFFFFF"/>
                </a:solidFill>
              </a:rPr>
              <a:t>must have been on the ship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that </a:t>
            </a:r>
            <a:r>
              <a:rPr lang="en-US" sz="2800" dirty="0">
                <a:solidFill>
                  <a:srgbClr val="FFFFFF"/>
                </a:solidFill>
              </a:rPr>
              <a:t>was wrecked last night.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 </a:t>
            </a:r>
            <a:r>
              <a:rPr lang="en-US" sz="2800" dirty="0">
                <a:solidFill>
                  <a:srgbClr val="FFFFFF"/>
                </a:solidFill>
              </a:rPr>
              <a:t>must go for help. </a:t>
            </a:r>
          </a:p>
        </p:txBody>
      </p:sp>
    </p:spTree>
    <p:extLst>
      <p:ext uri="{BB962C8B-B14F-4D97-AF65-F5344CB8AC3E}">
        <p14:creationId xmlns:p14="http://schemas.microsoft.com/office/powerpoint/2010/main" val="180702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2201" y="1896276"/>
            <a:ext cx="7264400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Oh dear! He is waking up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that girl said he is a Prince</a:t>
            </a:r>
            <a:r>
              <a:rPr lang="en-US" sz="2800" dirty="0" smtClean="0">
                <a:solidFill>
                  <a:srgbClr val="FFFFFF"/>
                </a:solidFill>
              </a:rPr>
              <a:t>!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But </a:t>
            </a:r>
            <a:r>
              <a:rPr lang="en-US" sz="2800" dirty="0">
                <a:solidFill>
                  <a:srgbClr val="FFFFFF"/>
                </a:solidFill>
              </a:rPr>
              <a:t>he won’t know who has rescued him.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He’ll </a:t>
            </a:r>
            <a:r>
              <a:rPr lang="en-US" sz="2800" dirty="0">
                <a:solidFill>
                  <a:srgbClr val="FFFFFF"/>
                </a:solidFill>
              </a:rPr>
              <a:t>think it was her!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How will he ever know it was me? </a:t>
            </a:r>
          </a:p>
        </p:txBody>
      </p:sp>
    </p:spTree>
    <p:extLst>
      <p:ext uri="{BB962C8B-B14F-4D97-AF65-F5344CB8AC3E}">
        <p14:creationId xmlns:p14="http://schemas.microsoft.com/office/powerpoint/2010/main" val="131522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46100" y="1383188"/>
            <a:ext cx="7975600" cy="409958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Marina dived sadly into the water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returned to her home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at </a:t>
            </a:r>
            <a:r>
              <a:rPr lang="en-US" sz="2800" dirty="0">
                <a:solidFill>
                  <a:srgbClr val="FFFFFF"/>
                </a:solidFill>
              </a:rPr>
              <a:t>the bottom of the sea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She was right –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Prince didn’t know who had rescued him </a:t>
            </a:r>
            <a:r>
              <a:rPr lang="en-US" sz="2800" dirty="0" smtClean="0">
                <a:solidFill>
                  <a:srgbClr val="FFFFFF"/>
                </a:solidFill>
              </a:rPr>
              <a:t>–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he </a:t>
            </a:r>
            <a:r>
              <a:rPr lang="en-US" sz="2800" dirty="0">
                <a:solidFill>
                  <a:srgbClr val="FFFFFF"/>
                </a:solidFill>
              </a:rPr>
              <a:t>did think it was the Princess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who </a:t>
            </a:r>
            <a:r>
              <a:rPr lang="en-US" sz="2800" dirty="0">
                <a:solidFill>
                  <a:srgbClr val="FFFFFF"/>
                </a:solidFill>
              </a:rPr>
              <a:t>had found him on the beach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4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3601" y="1901146"/>
            <a:ext cx="7581900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Little Mermaid now wanted even more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 </a:t>
            </a:r>
            <a:r>
              <a:rPr lang="en-US" sz="2800" dirty="0">
                <a:solidFill>
                  <a:srgbClr val="FFFFFF"/>
                </a:solidFill>
              </a:rPr>
              <a:t>become human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so </a:t>
            </a:r>
            <a:r>
              <a:rPr lang="en-US" sz="2800" dirty="0">
                <a:solidFill>
                  <a:srgbClr val="FFFFFF"/>
                </a:solidFill>
              </a:rPr>
              <a:t>that she could see the Prince again.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Desperate </a:t>
            </a:r>
            <a:r>
              <a:rPr lang="en-US" sz="2800" dirty="0">
                <a:solidFill>
                  <a:srgbClr val="FFFFFF"/>
                </a:solidFill>
              </a:rPr>
              <a:t>for help,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she </a:t>
            </a:r>
            <a:r>
              <a:rPr lang="en-US" sz="2800" dirty="0">
                <a:solidFill>
                  <a:srgbClr val="FFFFFF"/>
                </a:solidFill>
              </a:rPr>
              <a:t>went to a Sea Witch for advice. </a:t>
            </a:r>
          </a:p>
        </p:txBody>
      </p:sp>
    </p:spTree>
    <p:extLst>
      <p:ext uri="{BB962C8B-B14F-4D97-AF65-F5344CB8AC3E}">
        <p14:creationId xmlns:p14="http://schemas.microsoft.com/office/powerpoint/2010/main" val="249450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2201" y="1896276"/>
            <a:ext cx="6527799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Please, I have come to ask for advice.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 </a:t>
            </a:r>
            <a:r>
              <a:rPr lang="en-US" sz="2800" dirty="0">
                <a:solidFill>
                  <a:srgbClr val="FFFFFF"/>
                </a:solidFill>
              </a:rPr>
              <a:t>want to go and live on the surface.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 </a:t>
            </a:r>
            <a:r>
              <a:rPr lang="en-US" sz="2800" dirty="0">
                <a:solidFill>
                  <a:srgbClr val="FFFFFF"/>
                </a:solidFill>
              </a:rPr>
              <a:t>want to be a human.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Can </a:t>
            </a:r>
            <a:r>
              <a:rPr lang="en-US" sz="2800" dirty="0">
                <a:solidFill>
                  <a:srgbClr val="FFFFFF"/>
                </a:solidFill>
              </a:rPr>
              <a:t>you help me? </a:t>
            </a:r>
          </a:p>
        </p:txBody>
      </p:sp>
    </p:spTree>
    <p:extLst>
      <p:ext uri="{BB962C8B-B14F-4D97-AF65-F5344CB8AC3E}">
        <p14:creationId xmlns:p14="http://schemas.microsoft.com/office/powerpoint/2010/main" val="46323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38200" y="1896276"/>
            <a:ext cx="7467599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SEA WITCH: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 can help you, Marina.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 </a:t>
            </a:r>
            <a:r>
              <a:rPr lang="en-US" sz="2800" dirty="0">
                <a:solidFill>
                  <a:schemeClr val="bg1"/>
                </a:solidFill>
              </a:rPr>
              <a:t>have a potion that will give you </a:t>
            </a:r>
            <a:r>
              <a:rPr lang="en-US" sz="2800" dirty="0" smtClean="0">
                <a:solidFill>
                  <a:schemeClr val="bg1"/>
                </a:solidFill>
              </a:rPr>
              <a:t>legs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like </a:t>
            </a:r>
            <a:r>
              <a:rPr lang="en-US" sz="2800" dirty="0">
                <a:solidFill>
                  <a:schemeClr val="bg1"/>
                </a:solidFill>
              </a:rPr>
              <a:t>a human.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But </a:t>
            </a:r>
            <a:r>
              <a:rPr lang="en-US" sz="2800" dirty="0">
                <a:solidFill>
                  <a:schemeClr val="bg1"/>
                </a:solidFill>
              </a:rPr>
              <a:t>if you take it,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you </a:t>
            </a:r>
            <a:r>
              <a:rPr lang="en-US" sz="2800" dirty="0">
                <a:solidFill>
                  <a:schemeClr val="bg1"/>
                </a:solidFill>
              </a:rPr>
              <a:t>will never </a:t>
            </a:r>
            <a:r>
              <a:rPr lang="en-US" sz="2800" dirty="0" smtClean="0">
                <a:solidFill>
                  <a:schemeClr val="bg1"/>
                </a:solidFill>
              </a:rPr>
              <a:t>be </a:t>
            </a:r>
            <a:r>
              <a:rPr lang="en-US" sz="2800" dirty="0">
                <a:solidFill>
                  <a:schemeClr val="bg1"/>
                </a:solidFill>
              </a:rPr>
              <a:t>able to talk or sing again. </a:t>
            </a:r>
          </a:p>
        </p:txBody>
      </p:sp>
    </p:spTree>
    <p:extLst>
      <p:ext uri="{BB962C8B-B14F-4D97-AF65-F5344CB8AC3E}">
        <p14:creationId xmlns:p14="http://schemas.microsoft.com/office/powerpoint/2010/main" val="284101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38200" y="1388276"/>
            <a:ext cx="7467599" cy="409958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SEA WITCH: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If you do you </a:t>
            </a:r>
            <a:r>
              <a:rPr lang="en-US" sz="2800" dirty="0" smtClean="0">
                <a:solidFill>
                  <a:srgbClr val="FFFFFF"/>
                </a:solidFill>
              </a:rPr>
              <a:t>will </a:t>
            </a:r>
            <a:r>
              <a:rPr lang="en-US" sz="2800" dirty="0">
                <a:solidFill>
                  <a:srgbClr val="FFFFFF"/>
                </a:solidFill>
              </a:rPr>
              <a:t>be in constant pain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when </a:t>
            </a:r>
            <a:r>
              <a:rPr lang="en-US" sz="2800" dirty="0">
                <a:solidFill>
                  <a:srgbClr val="FFFFFF"/>
                </a:solidFill>
              </a:rPr>
              <a:t>you walk.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And if the Prince marries someone else</a:t>
            </a:r>
            <a:r>
              <a:rPr lang="en-US" sz="2800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you </a:t>
            </a:r>
            <a:r>
              <a:rPr lang="en-US" sz="2800" dirty="0">
                <a:solidFill>
                  <a:srgbClr val="FFFFFF"/>
                </a:solidFill>
              </a:rPr>
              <a:t>must leave the land</a:t>
            </a:r>
            <a:r>
              <a:rPr lang="en-US" sz="2800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but </a:t>
            </a:r>
            <a:r>
              <a:rPr lang="en-US" sz="2800" dirty="0">
                <a:solidFill>
                  <a:srgbClr val="FFFFFF"/>
                </a:solidFill>
              </a:rPr>
              <a:t>you will not be able to return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to </a:t>
            </a:r>
            <a:r>
              <a:rPr lang="en-US" sz="2800" dirty="0">
                <a:solidFill>
                  <a:srgbClr val="FFFFFF"/>
                </a:solidFill>
              </a:rPr>
              <a:t>your sea home either.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You </a:t>
            </a:r>
            <a:r>
              <a:rPr lang="en-US" sz="2800" dirty="0">
                <a:solidFill>
                  <a:srgbClr val="FFFFFF"/>
                </a:solidFill>
              </a:rPr>
              <a:t>will disappear.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487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38200" y="2162976"/>
            <a:ext cx="7467599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SEA WITCH: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I think you should forget your dream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of </a:t>
            </a:r>
            <a:r>
              <a:rPr lang="en-US" sz="2800" dirty="0">
                <a:solidFill>
                  <a:srgbClr val="FFFFFF"/>
                </a:solidFill>
              </a:rPr>
              <a:t>marrying a </a:t>
            </a:r>
            <a:r>
              <a:rPr lang="en-US" sz="2800" dirty="0" smtClean="0">
                <a:solidFill>
                  <a:srgbClr val="FFFFFF"/>
                </a:solidFill>
              </a:rPr>
              <a:t>human.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Think </a:t>
            </a:r>
            <a:r>
              <a:rPr lang="en-US" sz="2800" dirty="0">
                <a:solidFill>
                  <a:srgbClr val="FFFFFF"/>
                </a:solidFill>
              </a:rPr>
              <a:t>about what good and kind things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you </a:t>
            </a:r>
            <a:r>
              <a:rPr lang="en-US" sz="2800" dirty="0">
                <a:solidFill>
                  <a:srgbClr val="FFFFFF"/>
                </a:solidFill>
              </a:rPr>
              <a:t>can do to become a Spirit of the Air. </a:t>
            </a:r>
          </a:p>
        </p:txBody>
      </p:sp>
    </p:spTree>
    <p:extLst>
      <p:ext uri="{BB962C8B-B14F-4D97-AF65-F5344CB8AC3E}">
        <p14:creationId xmlns:p14="http://schemas.microsoft.com/office/powerpoint/2010/main" val="147687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38200" y="2670976"/>
            <a:ext cx="7467599" cy="151426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3366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SERVANTS: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Yes! Become a Spirit of the Air,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beautiful </a:t>
            </a:r>
            <a:r>
              <a:rPr lang="en-US" sz="2800" dirty="0">
                <a:solidFill>
                  <a:schemeClr val="bg1"/>
                </a:solidFill>
              </a:rPr>
              <a:t>Marina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4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2201" y="2416976"/>
            <a:ext cx="6527799" cy="203132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Please – I must see the Prince again.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Give </a:t>
            </a:r>
            <a:r>
              <a:rPr lang="en-US" sz="2800" dirty="0">
                <a:solidFill>
                  <a:srgbClr val="FFFFFF"/>
                </a:solidFill>
              </a:rPr>
              <a:t>me the potion.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 </a:t>
            </a:r>
            <a:r>
              <a:rPr lang="en-US" sz="2800" dirty="0">
                <a:solidFill>
                  <a:srgbClr val="FFFFFF"/>
                </a:solidFill>
              </a:rPr>
              <a:t>want to do this </a:t>
            </a:r>
          </a:p>
        </p:txBody>
      </p:sp>
    </p:spTree>
    <p:extLst>
      <p:ext uri="{BB962C8B-B14F-4D97-AF65-F5344CB8AC3E}">
        <p14:creationId xmlns:p14="http://schemas.microsoft.com/office/powerpoint/2010/main" val="311516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4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1380446"/>
            <a:ext cx="7099299" cy="409958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Welcome to our ocean</a:t>
            </a:r>
            <a:r>
              <a:rPr lang="en-US" sz="2800" dirty="0" smtClean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Oceans </a:t>
            </a:r>
            <a:r>
              <a:rPr lang="en-US" sz="2800" dirty="0">
                <a:solidFill>
                  <a:srgbClr val="FFFFFF"/>
                </a:solidFill>
              </a:rPr>
              <a:t>are large bodies of water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they are very deep.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This is the deepest,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all the way down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at </a:t>
            </a:r>
            <a:r>
              <a:rPr lang="en-US" sz="2800" dirty="0">
                <a:solidFill>
                  <a:srgbClr val="FFFFFF"/>
                </a:solidFill>
              </a:rPr>
              <a:t>the very, very bottom is our kingdom.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 </a:t>
            </a:r>
            <a:r>
              <a:rPr lang="en-US" sz="2800" dirty="0">
                <a:solidFill>
                  <a:srgbClr val="FFFFFF"/>
                </a:solidFill>
              </a:rPr>
              <a:t>kingdom ruled over by the Sea King. </a:t>
            </a:r>
          </a:p>
        </p:txBody>
      </p:sp>
    </p:spTree>
    <p:extLst>
      <p:ext uri="{BB962C8B-B14F-4D97-AF65-F5344CB8AC3E}">
        <p14:creationId xmlns:p14="http://schemas.microsoft.com/office/powerpoint/2010/main" val="318292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5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THIS POTION WILL GIVE YOU LEGS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0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901146"/>
            <a:ext cx="6872287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SEA WITCH: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This potion will give you legs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but </a:t>
            </a:r>
            <a:r>
              <a:rPr lang="en-US" sz="2800" b="1" dirty="0">
                <a:solidFill>
                  <a:srgbClr val="FFFFFF"/>
                </a:solidFill>
              </a:rPr>
              <a:t>nevermore will you sing or talk;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every step you </a:t>
            </a:r>
            <a:r>
              <a:rPr lang="en-US" sz="2800" b="1" dirty="0" smtClean="0">
                <a:solidFill>
                  <a:srgbClr val="FFFFFF"/>
                </a:solidFill>
              </a:rPr>
              <a:t>take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will </a:t>
            </a:r>
            <a:r>
              <a:rPr lang="en-US" sz="2800" b="1" dirty="0">
                <a:solidFill>
                  <a:srgbClr val="FFFFFF"/>
                </a:solidFill>
              </a:rPr>
              <a:t>cause you pain when you walk.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Are you willing to do this?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4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901146"/>
            <a:ext cx="687228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If </a:t>
            </a:r>
            <a:r>
              <a:rPr lang="en-US" sz="2800" b="1" dirty="0">
                <a:solidFill>
                  <a:srgbClr val="FFFFFF"/>
                </a:solidFill>
              </a:rPr>
              <a:t>he marries someone new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if </a:t>
            </a:r>
            <a:r>
              <a:rPr lang="en-US" sz="2800" b="1" dirty="0">
                <a:solidFill>
                  <a:srgbClr val="FFFFFF"/>
                </a:solidFill>
              </a:rPr>
              <a:t>you’re unable to see this through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you </a:t>
            </a:r>
            <a:r>
              <a:rPr lang="en-US" sz="2800" b="1" dirty="0">
                <a:solidFill>
                  <a:srgbClr val="FFFFFF"/>
                </a:solidFill>
              </a:rPr>
              <a:t>will disappear,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you’ll </a:t>
            </a:r>
            <a:r>
              <a:rPr lang="en-US" sz="2800" b="1" dirty="0">
                <a:solidFill>
                  <a:srgbClr val="FFFFFF"/>
                </a:solidFill>
              </a:rPr>
              <a:t>be neither on land or on sea.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Are </a:t>
            </a:r>
            <a:r>
              <a:rPr lang="en-US" sz="2800" b="1" dirty="0">
                <a:solidFill>
                  <a:srgbClr val="FFFFFF"/>
                </a:solidFill>
              </a:rPr>
              <a:t>you able to do this?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4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787400" y="2157888"/>
            <a:ext cx="7581900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Little Mermaid eagerly took the potion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then fell into a </a:t>
            </a:r>
            <a:r>
              <a:rPr lang="en-US" sz="2800" dirty="0" smtClean="0">
                <a:solidFill>
                  <a:srgbClr val="FFFFFF"/>
                </a:solidFill>
              </a:rPr>
              <a:t>faint.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Sea Witch took pity on her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magically sent her back to the surface. </a:t>
            </a:r>
          </a:p>
        </p:txBody>
      </p:sp>
    </p:spTree>
    <p:extLst>
      <p:ext uri="{BB962C8B-B14F-4D97-AF65-F5344CB8AC3E}">
        <p14:creationId xmlns:p14="http://schemas.microsoft.com/office/powerpoint/2010/main" val="421840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1634446"/>
            <a:ext cx="8318500" cy="358251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When Marina awoke,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she </a:t>
            </a:r>
            <a:r>
              <a:rPr lang="en-US" sz="2800" dirty="0">
                <a:solidFill>
                  <a:srgbClr val="FFFFFF"/>
                </a:solidFill>
              </a:rPr>
              <a:t>found herself lying on the ground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near </a:t>
            </a:r>
            <a:r>
              <a:rPr lang="en-US" sz="2800" dirty="0">
                <a:solidFill>
                  <a:srgbClr val="FFFFFF"/>
                </a:solidFill>
              </a:rPr>
              <a:t>the Prince’s palace.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Prince, out on his daily walk,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found </a:t>
            </a:r>
            <a:r>
              <a:rPr lang="en-US" sz="2800" dirty="0">
                <a:solidFill>
                  <a:srgbClr val="FFFFFF"/>
                </a:solidFill>
              </a:rPr>
              <a:t>her and brought her back to the Palace.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He thought she was very beautiful. </a:t>
            </a:r>
          </a:p>
        </p:txBody>
      </p:sp>
    </p:spTree>
    <p:extLst>
      <p:ext uri="{BB962C8B-B14F-4D97-AF65-F5344CB8AC3E}">
        <p14:creationId xmlns:p14="http://schemas.microsoft.com/office/powerpoint/2010/main" val="215257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68400" y="1051876"/>
            <a:ext cx="6807200" cy="51337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Prince liked Marina very much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allowed her to stay at the palace,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but </a:t>
            </a:r>
            <a:r>
              <a:rPr lang="en-US" sz="2800" dirty="0">
                <a:solidFill>
                  <a:srgbClr val="FFFFFF"/>
                </a:solidFill>
              </a:rPr>
              <a:t>he was surprised by the fact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that </a:t>
            </a:r>
            <a:r>
              <a:rPr lang="en-US" sz="2800" dirty="0">
                <a:solidFill>
                  <a:srgbClr val="FFFFFF"/>
                </a:solidFill>
              </a:rPr>
              <a:t>she couldn’t speak.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He </a:t>
            </a:r>
            <a:r>
              <a:rPr lang="en-US" sz="2800" dirty="0">
                <a:solidFill>
                  <a:srgbClr val="FFFFFF"/>
                </a:solidFill>
              </a:rPr>
              <a:t>grew very fond of her,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perhaps </a:t>
            </a:r>
            <a:r>
              <a:rPr lang="en-US" sz="2800" dirty="0" smtClean="0">
                <a:solidFill>
                  <a:srgbClr val="FFFFFF"/>
                </a:solidFill>
              </a:rPr>
              <a:t>even </a:t>
            </a:r>
            <a:r>
              <a:rPr lang="en-US" sz="2800" dirty="0">
                <a:solidFill>
                  <a:srgbClr val="FFFFFF"/>
                </a:solidFill>
              </a:rPr>
              <a:t>loved her,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but </a:t>
            </a:r>
            <a:r>
              <a:rPr lang="en-US" sz="2800" dirty="0">
                <a:solidFill>
                  <a:srgbClr val="FFFFFF"/>
                </a:solidFill>
              </a:rPr>
              <a:t>was still so grateful to the Princess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who </a:t>
            </a:r>
            <a:r>
              <a:rPr lang="en-US" sz="2800" dirty="0">
                <a:solidFill>
                  <a:srgbClr val="FFFFFF"/>
                </a:solidFill>
              </a:rPr>
              <a:t>he thought had saved him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from </a:t>
            </a:r>
            <a:r>
              <a:rPr lang="en-US" sz="2800" dirty="0">
                <a:solidFill>
                  <a:srgbClr val="FFFFFF"/>
                </a:solidFill>
              </a:rPr>
              <a:t>drowning. </a:t>
            </a:r>
          </a:p>
        </p:txBody>
      </p:sp>
    </p:spTree>
    <p:extLst>
      <p:ext uri="{BB962C8B-B14F-4D97-AF65-F5344CB8AC3E}">
        <p14:creationId xmlns:p14="http://schemas.microsoft.com/office/powerpoint/2010/main" val="31762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68400" y="2156776"/>
            <a:ext cx="6807200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He loved her, </a:t>
            </a: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eventually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Prince asked her to marry him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Princess, that is.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9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1901146"/>
            <a:ext cx="7988300" cy="306545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On the morning of the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Prince’s </a:t>
            </a:r>
            <a:r>
              <a:rPr lang="en-US" sz="2800" dirty="0">
                <a:solidFill>
                  <a:srgbClr val="FFFFFF"/>
                </a:solidFill>
              </a:rPr>
              <a:t>wedding </a:t>
            </a:r>
            <a:r>
              <a:rPr lang="en-US" sz="2800" dirty="0" smtClean="0">
                <a:solidFill>
                  <a:srgbClr val="FFFFFF"/>
                </a:solidFill>
              </a:rPr>
              <a:t>to </a:t>
            </a:r>
            <a:r>
              <a:rPr lang="en-US" sz="2800" dirty="0">
                <a:solidFill>
                  <a:srgbClr val="FFFFFF"/>
                </a:solidFill>
              </a:rPr>
              <a:t>the Princess,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mermaid’s sisters appeared from the sea.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They </a:t>
            </a:r>
            <a:r>
              <a:rPr lang="en-US" sz="2800" dirty="0">
                <a:solidFill>
                  <a:srgbClr val="FFFFFF"/>
                </a:solidFill>
              </a:rPr>
              <a:t>had a knife given to them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by </a:t>
            </a:r>
            <a:r>
              <a:rPr lang="en-US" sz="2800" dirty="0">
                <a:solidFill>
                  <a:srgbClr val="FFFFFF"/>
                </a:solidFill>
              </a:rPr>
              <a:t>the Sea Witch. </a:t>
            </a:r>
          </a:p>
        </p:txBody>
      </p:sp>
    </p:spTree>
    <p:extLst>
      <p:ext uri="{BB962C8B-B14F-4D97-AF65-F5344CB8AC3E}">
        <p14:creationId xmlns:p14="http://schemas.microsoft.com/office/powerpoint/2010/main" val="172850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443946"/>
            <a:ext cx="6872287" cy="397031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1: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Prince is not going to marry you.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</a:t>
            </a: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You’re not really a human...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</a:t>
            </a: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...but neither are you a mermaid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6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907744"/>
            <a:ext cx="7645399" cy="997196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In our kingdom there are mermaid families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913846"/>
            <a:ext cx="6872287" cy="3022366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4: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Sea Witch said you could never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come </a:t>
            </a:r>
            <a:r>
              <a:rPr lang="en-US" sz="2800" dirty="0">
                <a:solidFill>
                  <a:srgbClr val="FFFFFF"/>
                </a:solidFill>
              </a:rPr>
              <a:t>back to the kingdom of the sea.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5: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But there is a way... </a:t>
            </a:r>
          </a:p>
        </p:txBody>
      </p:sp>
    </p:spTree>
    <p:extLst>
      <p:ext uri="{BB962C8B-B14F-4D97-AF65-F5344CB8AC3E}">
        <p14:creationId xmlns:p14="http://schemas.microsoft.com/office/powerpoint/2010/main" val="169702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621746"/>
            <a:ext cx="6872287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1: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only way you can reverse what’s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happened </a:t>
            </a:r>
            <a:r>
              <a:rPr lang="en-US" sz="2800" dirty="0">
                <a:solidFill>
                  <a:srgbClr val="FFFFFF"/>
                </a:solidFill>
              </a:rPr>
              <a:t>is to bathe your feet in the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blood </a:t>
            </a:r>
            <a:r>
              <a:rPr lang="en-US" sz="2800" dirty="0">
                <a:solidFill>
                  <a:srgbClr val="FFFFFF"/>
                </a:solidFill>
              </a:rPr>
              <a:t>of a human that you love. If you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do </a:t>
            </a:r>
            <a:r>
              <a:rPr lang="en-US" sz="2800" dirty="0">
                <a:solidFill>
                  <a:srgbClr val="FFFFFF"/>
                </a:solidFill>
              </a:rPr>
              <a:t>this, you’ll get your voice back and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will be a </a:t>
            </a:r>
            <a:r>
              <a:rPr lang="en-US" sz="2800" dirty="0">
                <a:solidFill>
                  <a:srgbClr val="FFFFFF"/>
                </a:solidFill>
              </a:rPr>
              <a:t>mermaid again and be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allowed </a:t>
            </a:r>
            <a:r>
              <a:rPr lang="en-US" sz="2800" dirty="0">
                <a:solidFill>
                  <a:srgbClr val="FFFFFF"/>
                </a:solidFill>
              </a:rPr>
              <a:t>to return to the sea. </a:t>
            </a:r>
          </a:p>
        </p:txBody>
      </p:sp>
    </p:spTree>
    <p:extLst>
      <p:ext uri="{BB962C8B-B14F-4D97-AF65-F5344CB8AC3E}">
        <p14:creationId xmlns:p14="http://schemas.microsoft.com/office/powerpoint/2010/main" val="43125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2155146"/>
            <a:ext cx="6872287" cy="254839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2: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You must kill the Prince.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Little Mermaid was horrified.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20700" y="1173392"/>
            <a:ext cx="8204199" cy="4998292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3: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You must give up this idea of being a </a:t>
            </a:r>
            <a:r>
              <a:rPr lang="en-US" sz="2800" dirty="0" smtClean="0">
                <a:solidFill>
                  <a:srgbClr val="FFFFFF"/>
                </a:solidFill>
              </a:rPr>
              <a:t>human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and </a:t>
            </a:r>
            <a:r>
              <a:rPr lang="en-US" sz="2800" dirty="0">
                <a:solidFill>
                  <a:srgbClr val="FFFFFF"/>
                </a:solidFill>
              </a:rPr>
              <a:t>gaining a soul and think </a:t>
            </a:r>
            <a:r>
              <a:rPr lang="en-US" sz="2800" dirty="0" smtClean="0">
                <a:solidFill>
                  <a:srgbClr val="FFFFFF"/>
                </a:solidFill>
              </a:rPr>
              <a:t>about </a:t>
            </a:r>
            <a:r>
              <a:rPr lang="en-US" sz="2800" dirty="0">
                <a:solidFill>
                  <a:srgbClr val="FFFFFF"/>
                </a:solidFill>
              </a:rPr>
              <a:t>what good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deeds </a:t>
            </a:r>
            <a:r>
              <a:rPr lang="en-US" sz="2800" dirty="0">
                <a:solidFill>
                  <a:srgbClr val="FFFFFF"/>
                </a:solidFill>
              </a:rPr>
              <a:t>you can do that </a:t>
            </a:r>
            <a:r>
              <a:rPr lang="en-US" sz="2800" dirty="0" smtClean="0">
                <a:solidFill>
                  <a:srgbClr val="FFFFFF"/>
                </a:solidFill>
              </a:rPr>
              <a:t>will </a:t>
            </a:r>
            <a:r>
              <a:rPr lang="en-US" sz="2800" dirty="0">
                <a:solidFill>
                  <a:srgbClr val="FFFFFF"/>
                </a:solidFill>
              </a:rPr>
              <a:t>turn you into a Spirit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of </a:t>
            </a:r>
            <a:r>
              <a:rPr lang="en-US" sz="2800" dirty="0">
                <a:solidFill>
                  <a:srgbClr val="FFFFFF"/>
                </a:solidFill>
              </a:rPr>
              <a:t>the Air... 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FFFFFF"/>
                </a:solidFill>
              </a:rPr>
              <a:t/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4: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…just like us.</a:t>
            </a:r>
          </a:p>
          <a:p>
            <a:pPr marL="0" indent="0">
              <a:buNone/>
            </a:pPr>
            <a:endParaRPr lang="en-US" sz="1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SISTER </a:t>
            </a:r>
            <a:r>
              <a:rPr lang="en-US" sz="2800" b="1" dirty="0" smtClean="0">
                <a:solidFill>
                  <a:srgbClr val="8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5:</a:t>
            </a:r>
            <a:endParaRPr lang="en-US" sz="2800" b="1" dirty="0">
              <a:solidFill>
                <a:srgbClr val="8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It’s up to you, Marina.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1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4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6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CAN’T DO THIS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9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621746"/>
            <a:ext cx="6872287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EE00F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MARINA: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can’t do this</a:t>
            </a:r>
            <a:r>
              <a:rPr lang="en-US" sz="2800" b="1" dirty="0" smtClean="0">
                <a:solidFill>
                  <a:srgbClr val="FFFFFF"/>
                </a:solidFill>
              </a:rPr>
              <a:t>; I </a:t>
            </a:r>
            <a:r>
              <a:rPr lang="en-US" sz="2800" b="1" dirty="0">
                <a:solidFill>
                  <a:srgbClr val="FFFFFF"/>
                </a:solidFill>
              </a:rPr>
              <a:t>love him too much,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so </a:t>
            </a:r>
            <a:r>
              <a:rPr lang="en-US" sz="2800" b="1" dirty="0">
                <a:solidFill>
                  <a:srgbClr val="FFFFFF"/>
                </a:solidFill>
              </a:rPr>
              <a:t>I’ll throw away the knife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and </a:t>
            </a:r>
            <a:r>
              <a:rPr lang="en-US" sz="2800" b="1" dirty="0">
                <a:solidFill>
                  <a:srgbClr val="FFFFFF"/>
                </a:solidFill>
              </a:rPr>
              <a:t>set him free.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 can’t stay here once he marries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but </a:t>
            </a:r>
            <a:r>
              <a:rPr lang="en-US" sz="2800" b="1" dirty="0">
                <a:solidFill>
                  <a:srgbClr val="FFFFFF"/>
                </a:solidFill>
              </a:rPr>
              <a:t>neither can I go back to the sea.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This </a:t>
            </a:r>
            <a:r>
              <a:rPr lang="en-US" sz="2800" b="1" dirty="0">
                <a:solidFill>
                  <a:srgbClr val="FFFFFF"/>
                </a:solidFill>
              </a:rPr>
              <a:t>was never meant to be.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2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41413" y="1621746"/>
            <a:ext cx="71643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PRINCE: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I’m so happy</a:t>
            </a:r>
            <a:r>
              <a:rPr lang="en-US" sz="2800" b="1" dirty="0" smtClean="0">
                <a:solidFill>
                  <a:schemeClr val="bg1"/>
                </a:solidFill>
              </a:rPr>
              <a:t>, I’m </a:t>
            </a:r>
            <a:r>
              <a:rPr lang="en-US" sz="2800" b="1" dirty="0">
                <a:solidFill>
                  <a:schemeClr val="bg1"/>
                </a:solidFill>
              </a:rPr>
              <a:t>being married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to </a:t>
            </a:r>
            <a:r>
              <a:rPr lang="en-US" sz="2800" b="1" dirty="0">
                <a:solidFill>
                  <a:schemeClr val="bg1"/>
                </a:solidFill>
              </a:rPr>
              <a:t>the girl who saved my life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down </a:t>
            </a:r>
            <a:r>
              <a:rPr lang="en-US" sz="2800" b="1" dirty="0">
                <a:solidFill>
                  <a:schemeClr val="bg1"/>
                </a:solidFill>
              </a:rPr>
              <a:t>by the </a:t>
            </a:r>
            <a:r>
              <a:rPr lang="en-US" sz="2800" b="1" dirty="0" smtClean="0">
                <a:solidFill>
                  <a:schemeClr val="bg1"/>
                </a:solidFill>
              </a:rPr>
              <a:t>sea.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But </a:t>
            </a:r>
            <a:r>
              <a:rPr lang="en-US" sz="2800" b="1" dirty="0">
                <a:solidFill>
                  <a:schemeClr val="bg1"/>
                </a:solidFill>
              </a:rPr>
              <a:t>I wonder where the girl is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  who </a:t>
            </a:r>
            <a:r>
              <a:rPr lang="en-US" sz="2800" b="1" dirty="0">
                <a:solidFill>
                  <a:schemeClr val="bg1"/>
                </a:solidFill>
              </a:rPr>
              <a:t>never spoke a single word to me;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it </a:t>
            </a:r>
            <a:r>
              <a:rPr lang="en-US" sz="2800" b="1" dirty="0">
                <a:solidFill>
                  <a:schemeClr val="bg1"/>
                </a:solidFill>
              </a:rPr>
              <a:t>remains a mystery.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2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6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1634446"/>
            <a:ext cx="8318500" cy="358251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The Little Mermaid did something completely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selfless </a:t>
            </a:r>
            <a:r>
              <a:rPr lang="en-US" sz="2800" dirty="0">
                <a:solidFill>
                  <a:srgbClr val="FFFFFF"/>
                </a:solidFill>
              </a:rPr>
              <a:t>– she put the Prince’s happiness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above </a:t>
            </a:r>
            <a:r>
              <a:rPr lang="en-US" sz="2800" dirty="0">
                <a:solidFill>
                  <a:srgbClr val="FFFFFF"/>
                </a:solidFill>
              </a:rPr>
              <a:t>her desire to live forever.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But </a:t>
            </a:r>
            <a:r>
              <a:rPr lang="en-US" sz="2800" dirty="0">
                <a:solidFill>
                  <a:srgbClr val="FFFFFF"/>
                </a:solidFill>
              </a:rPr>
              <a:t>sadly the Sea Witch’s warning became true: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as </a:t>
            </a:r>
            <a:r>
              <a:rPr lang="en-US" sz="2800" dirty="0">
                <a:solidFill>
                  <a:srgbClr val="FFFFFF"/>
                </a:solidFill>
              </a:rPr>
              <a:t>the Prince and Princess got married,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the </a:t>
            </a:r>
            <a:r>
              <a:rPr lang="en-US" sz="2800" dirty="0">
                <a:solidFill>
                  <a:srgbClr val="FFFFFF"/>
                </a:solidFill>
              </a:rPr>
              <a:t>Little Mermaid disappeared. </a:t>
            </a:r>
          </a:p>
        </p:txBody>
      </p:sp>
    </p:spTree>
    <p:extLst>
      <p:ext uri="{BB962C8B-B14F-4D97-AF65-F5344CB8AC3E}">
        <p14:creationId xmlns:p14="http://schemas.microsoft.com/office/powerpoint/2010/main" val="354278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03301" y="2309931"/>
            <a:ext cx="5460999" cy="203132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 mermaid is a creature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who </a:t>
            </a:r>
            <a:r>
              <a:rPr lang="en-US" sz="2800" dirty="0">
                <a:solidFill>
                  <a:srgbClr val="FFFFFF"/>
                </a:solidFill>
              </a:rPr>
              <a:t>is half human, half fish –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with </a:t>
            </a:r>
            <a:r>
              <a:rPr lang="en-US" sz="2800" dirty="0">
                <a:solidFill>
                  <a:srgbClr val="FFFFFF"/>
                </a:solidFill>
              </a:rPr>
              <a:t>a tail instead of legs. </a:t>
            </a:r>
          </a:p>
        </p:txBody>
      </p:sp>
    </p:spTree>
    <p:extLst>
      <p:ext uri="{BB962C8B-B14F-4D97-AF65-F5344CB8AC3E}">
        <p14:creationId xmlns:p14="http://schemas.microsoft.com/office/powerpoint/2010/main" val="411126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2675846"/>
            <a:ext cx="8318500" cy="151426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She could no longer live on the land,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but </a:t>
            </a:r>
            <a:r>
              <a:rPr lang="en-US" sz="2800" dirty="0">
                <a:solidFill>
                  <a:srgbClr val="FFFFFF"/>
                </a:solidFill>
              </a:rPr>
              <a:t>she couldn’t return to the sea either. </a:t>
            </a:r>
          </a:p>
        </p:txBody>
      </p:sp>
    </p:spTree>
    <p:extLst>
      <p:ext uri="{BB962C8B-B14F-4D97-AF65-F5344CB8AC3E}">
        <p14:creationId xmlns:p14="http://schemas.microsoft.com/office/powerpoint/2010/main" val="60422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2675846"/>
            <a:ext cx="8318500" cy="151426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Perhaps she should have taken the Sea Witch’s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advice </a:t>
            </a:r>
            <a:r>
              <a:rPr lang="en-US" sz="2800" dirty="0">
                <a:solidFill>
                  <a:srgbClr val="FFFFFF"/>
                </a:solidFill>
              </a:rPr>
              <a:t>not to take the potion in the first place? </a:t>
            </a:r>
          </a:p>
        </p:txBody>
      </p:sp>
    </p:spTree>
    <p:extLst>
      <p:ext uri="{BB962C8B-B14F-4D97-AF65-F5344CB8AC3E}">
        <p14:creationId xmlns:p14="http://schemas.microsoft.com/office/powerpoint/2010/main" val="134163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87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203240"/>
            <a:ext cx="5415230" cy="2677656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7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DOWN, DOWN AT THE BOTTOM OF THE SEA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993730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2896"/>
            <a:ext cx="2595372" cy="32614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Little Mermaid Images Outline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89678"/>
            <a:ext cx="1816100" cy="25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355046"/>
            <a:ext cx="44592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Blow out your bubbles,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waggle </a:t>
            </a:r>
            <a:r>
              <a:rPr lang="en-US" sz="2800" b="1" dirty="0">
                <a:solidFill>
                  <a:srgbClr val="FFFFFF"/>
                </a:solidFill>
              </a:rPr>
              <a:t>your tail.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Don’t </a:t>
            </a:r>
            <a:r>
              <a:rPr lang="en-US" sz="2800" b="1" dirty="0">
                <a:solidFill>
                  <a:srgbClr val="FFFFFF"/>
                </a:solidFill>
              </a:rPr>
              <a:t>make any trouble,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</a:t>
            </a:r>
            <a:r>
              <a:rPr lang="en-US" sz="2800" b="1" dirty="0" err="1">
                <a:solidFill>
                  <a:srgbClr val="FFFFFF"/>
                </a:solidFill>
              </a:rPr>
              <a:t>gotta</a:t>
            </a:r>
            <a:r>
              <a:rPr lang="en-US" sz="2800" b="1" dirty="0">
                <a:solidFill>
                  <a:srgbClr val="FFFFFF"/>
                </a:solidFill>
              </a:rPr>
              <a:t> sail!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‘Cause this is a day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that’s </a:t>
            </a:r>
            <a:r>
              <a:rPr lang="en-US" sz="2800" b="1" dirty="0">
                <a:solidFill>
                  <a:srgbClr val="FFFFFF"/>
                </a:solidFill>
              </a:rPr>
              <a:t>groovy and cool;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all </a:t>
            </a:r>
            <a:r>
              <a:rPr lang="en-US" sz="2800" b="1" dirty="0">
                <a:solidFill>
                  <a:srgbClr val="FFFFFF"/>
                </a:solidFill>
              </a:rPr>
              <a:t>the little Sea kids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</a:t>
            </a:r>
            <a:r>
              <a:rPr lang="en-US" sz="2800" b="1" dirty="0" err="1" smtClean="0">
                <a:solidFill>
                  <a:srgbClr val="FFFFFF"/>
                </a:solidFill>
              </a:rPr>
              <a:t>goin</a:t>
            </a:r>
            <a:r>
              <a:rPr lang="en-US" sz="2800" b="1" dirty="0">
                <a:solidFill>
                  <a:srgbClr val="FFFFFF"/>
                </a:solidFill>
              </a:rPr>
              <a:t>’ back to school!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4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355046"/>
            <a:ext cx="47005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Hey, Katie Blowfish,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go, </a:t>
            </a:r>
            <a:r>
              <a:rPr lang="en-US" sz="2800" b="1" dirty="0">
                <a:solidFill>
                  <a:srgbClr val="FFFFFF"/>
                </a:solidFill>
              </a:rPr>
              <a:t>get in line</a:t>
            </a:r>
            <a:r>
              <a:rPr lang="en-US" sz="2800" b="1" dirty="0" smtClean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And </a:t>
            </a:r>
            <a:r>
              <a:rPr lang="en-US" sz="2800" b="1" dirty="0">
                <a:solidFill>
                  <a:srgbClr val="FFFFFF"/>
                </a:solidFill>
              </a:rPr>
              <a:t>you, Stella Starfish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you’re </a:t>
            </a:r>
            <a:r>
              <a:rPr lang="en-US" sz="2800" b="1" dirty="0" err="1">
                <a:solidFill>
                  <a:srgbClr val="FFFFFF"/>
                </a:solidFill>
              </a:rPr>
              <a:t>lookin</a:t>
            </a:r>
            <a:r>
              <a:rPr lang="en-US" sz="2800" b="1" dirty="0">
                <a:solidFill>
                  <a:srgbClr val="FFFFFF"/>
                </a:solidFill>
              </a:rPr>
              <a:t>’ just fine</a:t>
            </a:r>
            <a:r>
              <a:rPr lang="en-US" sz="2800" b="1" dirty="0" smtClean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Ebenezer </a:t>
            </a:r>
            <a:r>
              <a:rPr lang="en-US" sz="2800" b="1" dirty="0">
                <a:solidFill>
                  <a:srgbClr val="FFFFFF"/>
                </a:solidFill>
              </a:rPr>
              <a:t>Sea Slug</a:t>
            </a:r>
            <a:r>
              <a:rPr lang="en-US" sz="2800" b="1" dirty="0" smtClean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don’t </a:t>
            </a:r>
            <a:r>
              <a:rPr lang="en-US" sz="2800" b="1" dirty="0">
                <a:solidFill>
                  <a:srgbClr val="FFFFFF"/>
                </a:solidFill>
              </a:rPr>
              <a:t>be a fool</a:t>
            </a:r>
            <a:r>
              <a:rPr lang="en-US" sz="2800" b="1" dirty="0" smtClean="0">
                <a:solidFill>
                  <a:srgbClr val="FFFFFF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Time </a:t>
            </a:r>
            <a:r>
              <a:rPr lang="en-US" sz="2800" b="1" dirty="0">
                <a:solidFill>
                  <a:srgbClr val="FFFFFF"/>
                </a:solidFill>
              </a:rPr>
              <a:t>for all us sea </a:t>
            </a:r>
            <a:r>
              <a:rPr lang="en-US" sz="2800" b="1" dirty="0" smtClean="0">
                <a:solidFill>
                  <a:srgbClr val="FFFFFF"/>
                </a:solidFill>
              </a:rPr>
              <a:t>kids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to </a:t>
            </a:r>
            <a:r>
              <a:rPr lang="en-US" sz="2800" b="1" dirty="0">
                <a:solidFill>
                  <a:srgbClr val="FFFFFF"/>
                </a:solidFill>
              </a:rPr>
              <a:t>go back to school!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Oliver Oyster,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finish </a:t>
            </a:r>
            <a:r>
              <a:rPr lang="en-US" sz="2800" b="1" dirty="0">
                <a:solidFill>
                  <a:srgbClr val="FFFFFF"/>
                </a:solidFill>
              </a:rPr>
              <a:t>your </a:t>
            </a:r>
            <a:r>
              <a:rPr lang="en-US" sz="2800" b="1" dirty="0" smtClean="0">
                <a:solidFill>
                  <a:srgbClr val="FFFFFF"/>
                </a:solidFill>
              </a:rPr>
              <a:t>tea.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Tell </a:t>
            </a:r>
            <a:r>
              <a:rPr lang="en-US" sz="2800" b="1" dirty="0">
                <a:solidFill>
                  <a:srgbClr val="FFFFFF"/>
                </a:solidFill>
              </a:rPr>
              <a:t>us who our teacher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is </a:t>
            </a:r>
            <a:r>
              <a:rPr lang="en-US" sz="2800" b="1" dirty="0">
                <a:solidFill>
                  <a:srgbClr val="FFFFFF"/>
                </a:solidFill>
              </a:rPr>
              <a:t>going to </a:t>
            </a:r>
            <a:r>
              <a:rPr lang="en-US" sz="2800" b="1" dirty="0" smtClean="0">
                <a:solidFill>
                  <a:srgbClr val="FFFFFF"/>
                </a:solidFill>
              </a:rPr>
              <a:t>be.</a:t>
            </a:r>
            <a:endParaRPr lang="en-US" sz="2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We </a:t>
            </a:r>
            <a:r>
              <a:rPr lang="en-US" sz="2800" b="1" dirty="0">
                <a:solidFill>
                  <a:srgbClr val="FFFFFF"/>
                </a:solidFill>
              </a:rPr>
              <a:t>will all work hard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for </a:t>
            </a:r>
            <a:r>
              <a:rPr lang="en-US" sz="2800" b="1" dirty="0">
                <a:solidFill>
                  <a:srgbClr val="FFFFFF"/>
                </a:solidFill>
              </a:rPr>
              <a:t>someone we like, 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‘cause it’s time for </a:t>
            </a:r>
            <a:r>
              <a:rPr lang="en-US" sz="2800" b="1" dirty="0" smtClean="0">
                <a:solidFill>
                  <a:srgbClr val="FFFFFF"/>
                </a:solidFill>
              </a:rPr>
              <a:t>school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for </a:t>
            </a:r>
            <a:r>
              <a:rPr lang="en-US" sz="2800" b="1" dirty="0">
                <a:solidFill>
                  <a:srgbClr val="FFFFFF"/>
                </a:solidFill>
              </a:rPr>
              <a:t>marlin, bream and pike.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335213" y="1401992"/>
            <a:ext cx="4916487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Down, down, down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at </a:t>
            </a:r>
            <a:r>
              <a:rPr lang="en-US" sz="2800" b="1" dirty="0">
                <a:solidFill>
                  <a:srgbClr val="FFFFFF"/>
                </a:solidFill>
              </a:rPr>
              <a:t>the bottom of the sea,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way </a:t>
            </a:r>
            <a:r>
              <a:rPr lang="en-US" sz="2800" b="1" dirty="0">
                <a:solidFill>
                  <a:srgbClr val="FFFFFF"/>
                </a:solidFill>
              </a:rPr>
              <a:t>down here,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you </a:t>
            </a:r>
            <a:r>
              <a:rPr lang="en-US" sz="2800" b="1" dirty="0">
                <a:solidFill>
                  <a:srgbClr val="FFFFFF"/>
                </a:solidFill>
              </a:rPr>
              <a:t>just have to agree: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action,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we </a:t>
            </a:r>
            <a:r>
              <a:rPr lang="en-US" sz="2800" b="1" dirty="0">
                <a:solidFill>
                  <a:srgbClr val="FFFFFF"/>
                </a:solidFill>
              </a:rPr>
              <a:t>have more fun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   than </a:t>
            </a:r>
            <a:r>
              <a:rPr lang="en-US" sz="2800" b="1" dirty="0">
                <a:solidFill>
                  <a:srgbClr val="FFFFFF"/>
                </a:solidFill>
              </a:rPr>
              <a:t>all those land lovers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 under </a:t>
            </a:r>
            <a:r>
              <a:rPr lang="en-US" sz="2800" b="1" dirty="0">
                <a:solidFill>
                  <a:srgbClr val="FFFFFF"/>
                </a:solidFill>
              </a:rPr>
              <a:t>the sun! 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0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1634446"/>
            <a:ext cx="8318500" cy="358251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OLIVER OYSTER: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Ahem, ahem, it gives me great pleasure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 announce </a:t>
            </a:r>
            <a:r>
              <a:rPr lang="en-US" sz="2800" dirty="0">
                <a:solidFill>
                  <a:schemeClr val="bg1"/>
                </a:solidFill>
              </a:rPr>
              <a:t>the name of our new teacher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here </a:t>
            </a:r>
            <a:r>
              <a:rPr lang="en-US" sz="2800" dirty="0">
                <a:solidFill>
                  <a:schemeClr val="bg1"/>
                </a:solidFill>
              </a:rPr>
              <a:t>at the school of fish.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name of our new teacher is...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…MARINA, THE LITTLE MERMAID!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1649</TotalTime>
  <Words>2722</Words>
  <Application>Microsoft Macintosh PowerPoint</Application>
  <PresentationFormat>On-screen Show (4:3)</PresentationFormat>
  <Paragraphs>460</Paragraphs>
  <Slides>106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THE LITTLE MERMAID  Script &amp; Songs</vt:lpstr>
      <vt:lpstr>SONG 1  WELCOME TO THE OCEAN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2  AT THE BOTTOM OF THE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3  I WISH THAT I COULD TRAVEL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4  I HAVE YOU  IN MY ARMS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5  THIS POTION WILL GIVE YOU LEGS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6  I CAN’T DO THIS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7  DOWN, DOWN AT THE BOTTOM OF THE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Paul Hughes</cp:lastModifiedBy>
  <cp:revision>117</cp:revision>
  <cp:lastPrinted>2014-03-03T10:35:07Z</cp:lastPrinted>
  <dcterms:created xsi:type="dcterms:W3CDTF">2010-04-12T23:12:02Z</dcterms:created>
  <dcterms:modified xsi:type="dcterms:W3CDTF">2015-03-26T15:07:15Z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